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84" r:id="rId3"/>
    <p:sldId id="259" r:id="rId4"/>
    <p:sldId id="287" r:id="rId5"/>
    <p:sldId id="288" r:id="rId6"/>
    <p:sldId id="289" r:id="rId7"/>
    <p:sldId id="290" r:id="rId8"/>
    <p:sldId id="291" r:id="rId9"/>
    <p:sldId id="292" r:id="rId10"/>
    <p:sldId id="293" r:id="rId11"/>
    <p:sldId id="294" r:id="rId12"/>
    <p:sldId id="295" r:id="rId13"/>
    <p:sldId id="296" r:id="rId14"/>
    <p:sldId id="297" r:id="rId15"/>
    <p:sldId id="298" r:id="rId16"/>
    <p:sldId id="299" r:id="rId17"/>
    <p:sldId id="300" r:id="rId18"/>
    <p:sldId id="301" r:id="rId19"/>
    <p:sldId id="302" r:id="rId20"/>
    <p:sldId id="303" r:id="rId21"/>
    <p:sldId id="304" r:id="rId22"/>
    <p:sldId id="305" r:id="rId23"/>
    <p:sldId id="306" r:id="rId24"/>
    <p:sldId id="307" r:id="rId25"/>
    <p:sldId id="308" r:id="rId26"/>
    <p:sldId id="309" r:id="rId27"/>
    <p:sldId id="310" r:id="rId28"/>
    <p:sldId id="286" r:id="rId29"/>
    <p:sldId id="311" r:id="rId30"/>
    <p:sldId id="312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42" autoAdjust="0"/>
    <p:restoredTop sz="94660"/>
  </p:normalViewPr>
  <p:slideViewPr>
    <p:cSldViewPr>
      <p:cViewPr varScale="1">
        <p:scale>
          <a:sx n="100" d="100"/>
          <a:sy n="100" d="100"/>
        </p:scale>
        <p:origin x="-2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69179-38D6-443E-8605-11674520FF18}" type="datetimeFigureOut">
              <a:rPr lang="en-US" smtClean="0"/>
              <a:pPr/>
              <a:t>2/11/2011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1C2C5-5902-4252-9347-2585D64F20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69179-38D6-443E-8605-11674520FF18}" type="datetimeFigureOut">
              <a:rPr lang="en-US" smtClean="0"/>
              <a:pPr/>
              <a:t>2/11/2011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1C2C5-5902-4252-9347-2585D64F20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69179-38D6-443E-8605-11674520FF18}" type="datetimeFigureOut">
              <a:rPr lang="en-US" smtClean="0"/>
              <a:pPr/>
              <a:t>2/11/2011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1C2C5-5902-4252-9347-2585D64F20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69179-38D6-443E-8605-11674520FF18}" type="datetimeFigureOut">
              <a:rPr lang="en-US" smtClean="0"/>
              <a:pPr/>
              <a:t>2/11/2011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1C2C5-5902-4252-9347-2585D64F20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69179-38D6-443E-8605-11674520FF18}" type="datetimeFigureOut">
              <a:rPr lang="en-US" smtClean="0"/>
              <a:pPr/>
              <a:t>2/11/2011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1C2C5-5902-4252-9347-2585D64F20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69179-38D6-443E-8605-11674520FF18}" type="datetimeFigureOut">
              <a:rPr lang="en-US" smtClean="0"/>
              <a:pPr/>
              <a:t>2/11/2011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1C2C5-5902-4252-9347-2585D64F20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69179-38D6-443E-8605-11674520FF18}" type="datetimeFigureOut">
              <a:rPr lang="en-US" smtClean="0"/>
              <a:pPr/>
              <a:t>2/11/2011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1C2C5-5902-4252-9347-2585D64F20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69179-38D6-443E-8605-11674520FF18}" type="datetimeFigureOut">
              <a:rPr lang="en-US" smtClean="0"/>
              <a:pPr/>
              <a:t>2/11/2011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1C2C5-5902-4252-9347-2585D64F20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69179-38D6-443E-8605-11674520FF18}" type="datetimeFigureOut">
              <a:rPr lang="en-US" smtClean="0"/>
              <a:pPr/>
              <a:t>2/11/2011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1C2C5-5902-4252-9347-2585D64F20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69179-38D6-443E-8605-11674520FF18}" type="datetimeFigureOut">
              <a:rPr lang="en-US" smtClean="0"/>
              <a:pPr/>
              <a:t>2/11/2011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1C2C5-5902-4252-9347-2585D64F20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69179-38D6-443E-8605-11674520FF18}" type="datetimeFigureOut">
              <a:rPr lang="en-US" smtClean="0"/>
              <a:pPr/>
              <a:t>2/11/2011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1C2C5-5902-4252-9347-2585D64F20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82"/>
            </a:gs>
            <a:gs pos="13000">
              <a:srgbClr val="0047FF"/>
            </a:gs>
            <a:gs pos="28000">
              <a:srgbClr val="000082"/>
            </a:gs>
            <a:gs pos="42999">
              <a:srgbClr val="0047FF"/>
            </a:gs>
            <a:gs pos="58000">
              <a:srgbClr val="000082"/>
            </a:gs>
            <a:gs pos="72000">
              <a:srgbClr val="0047FF"/>
            </a:gs>
            <a:gs pos="87000">
              <a:srgbClr val="000082"/>
            </a:gs>
            <a:gs pos="100000">
              <a:srgbClr val="0047FF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E69179-38D6-443E-8605-11674520FF18}" type="datetimeFigureOut">
              <a:rPr lang="en-US" smtClean="0"/>
              <a:pPr/>
              <a:t>2/11/2011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51C2C5-5902-4252-9347-2585D64F200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9.xml"/><Relationship Id="rId13" Type="http://schemas.openxmlformats.org/officeDocument/2006/relationships/slide" Target="slide10.xml"/><Relationship Id="rId18" Type="http://schemas.openxmlformats.org/officeDocument/2006/relationships/slide" Target="slide11.xml"/><Relationship Id="rId26" Type="http://schemas.openxmlformats.org/officeDocument/2006/relationships/slide" Target="slide27.xml"/><Relationship Id="rId3" Type="http://schemas.openxmlformats.org/officeDocument/2006/relationships/slide" Target="slide8.xml"/><Relationship Id="rId21" Type="http://schemas.openxmlformats.org/officeDocument/2006/relationships/slide" Target="slide26.xml"/><Relationship Id="rId7" Type="http://schemas.openxmlformats.org/officeDocument/2006/relationships/slide" Target="slide4.xml"/><Relationship Id="rId12" Type="http://schemas.openxmlformats.org/officeDocument/2006/relationships/slide" Target="slide5.xml"/><Relationship Id="rId17" Type="http://schemas.openxmlformats.org/officeDocument/2006/relationships/slide" Target="slide6.xml"/><Relationship Id="rId25" Type="http://schemas.openxmlformats.org/officeDocument/2006/relationships/slide" Target="slide22.xml"/><Relationship Id="rId2" Type="http://schemas.openxmlformats.org/officeDocument/2006/relationships/slide" Target="slide3.xml"/><Relationship Id="rId16" Type="http://schemas.openxmlformats.org/officeDocument/2006/relationships/slide" Target="slide25.xml"/><Relationship Id="rId20" Type="http://schemas.openxmlformats.org/officeDocument/2006/relationships/slide" Target="slide21.xml"/><Relationship Id="rId1" Type="http://schemas.openxmlformats.org/officeDocument/2006/relationships/slideLayout" Target="../slideLayouts/slideLayout2.xml"/><Relationship Id="rId6" Type="http://schemas.openxmlformats.org/officeDocument/2006/relationships/slide" Target="slide23.xml"/><Relationship Id="rId11" Type="http://schemas.openxmlformats.org/officeDocument/2006/relationships/slide" Target="slide24.xml"/><Relationship Id="rId24" Type="http://schemas.openxmlformats.org/officeDocument/2006/relationships/slide" Target="slide17.xml"/><Relationship Id="rId5" Type="http://schemas.openxmlformats.org/officeDocument/2006/relationships/slide" Target="slide18.xml"/><Relationship Id="rId15" Type="http://schemas.openxmlformats.org/officeDocument/2006/relationships/slide" Target="slide20.xml"/><Relationship Id="rId23" Type="http://schemas.openxmlformats.org/officeDocument/2006/relationships/slide" Target="slide12.xml"/><Relationship Id="rId10" Type="http://schemas.openxmlformats.org/officeDocument/2006/relationships/slide" Target="slide19.xml"/><Relationship Id="rId19" Type="http://schemas.openxmlformats.org/officeDocument/2006/relationships/slide" Target="slide16.xml"/><Relationship Id="rId4" Type="http://schemas.openxmlformats.org/officeDocument/2006/relationships/slide" Target="slide13.xml"/><Relationship Id="rId9" Type="http://schemas.openxmlformats.org/officeDocument/2006/relationships/slide" Target="slide14.xml"/><Relationship Id="rId14" Type="http://schemas.openxmlformats.org/officeDocument/2006/relationships/slide" Target="slide15.xml"/><Relationship Id="rId22" Type="http://schemas.openxmlformats.org/officeDocument/2006/relationships/slide" Target="slide7.xml"/><Relationship Id="rId27" Type="http://schemas.openxmlformats.org/officeDocument/2006/relationships/slide" Target="slide28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slide" Target="slide16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slide" Target="slide25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 descr="http://www.pps.k12.pa.us/143110127104733313/lib/143110127104733313/Distance%20Learning/Pictures/Jeopard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105400"/>
            <a:ext cx="6400800" cy="12954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The French Revolution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 Diagonal Corner Rectangle 5"/>
          <p:cNvSpPr/>
          <p:nvPr/>
        </p:nvSpPr>
        <p:spPr>
          <a:xfrm>
            <a:off x="5410200" y="685800"/>
            <a:ext cx="3048000" cy="838200"/>
          </a:xfrm>
          <a:prstGeom prst="round2DiagRect">
            <a:avLst/>
          </a:prstGeom>
          <a:solidFill>
            <a:schemeClr val="accent1">
              <a:alpha val="6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05400" y="533400"/>
            <a:ext cx="3657600" cy="1143000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Topic 2: 600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Question:</a:t>
            </a:r>
          </a:p>
          <a:p>
            <a:r>
              <a:rPr lang="en-US" dirty="0" err="1" smtClean="0"/>
              <a:t>Abb</a:t>
            </a:r>
            <a:r>
              <a:rPr lang="en-US" dirty="0" err="1" smtClean="0">
                <a:latin typeface="Times New Roman"/>
                <a:cs typeface="Times New Roman"/>
              </a:rPr>
              <a:t>é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Sieyès</a:t>
            </a:r>
            <a:r>
              <a:rPr lang="en-US" dirty="0" smtClean="0">
                <a:latin typeface="Times New Roman"/>
                <a:cs typeface="Times New Roman"/>
              </a:rPr>
              <a:t> suggested the Third Estate delegates rename themselves this and pass laws and reforms for the French people..</a:t>
            </a:r>
            <a:endParaRPr lang="en-US" dirty="0" smtClean="0"/>
          </a:p>
          <a:p>
            <a:r>
              <a:rPr lang="en-US" dirty="0" smtClean="0">
                <a:solidFill>
                  <a:srgbClr val="FFFF00"/>
                </a:solidFill>
              </a:rPr>
              <a:t>Answer</a:t>
            </a:r>
            <a:endParaRPr lang="en-US" dirty="0">
              <a:solidFill>
                <a:srgbClr val="FFFF00"/>
              </a:solidFill>
            </a:endParaRPr>
          </a:p>
          <a:p>
            <a:r>
              <a:rPr lang="en-US" dirty="0" smtClean="0"/>
              <a:t>What is the National Assembly?</a:t>
            </a:r>
          </a:p>
        </p:txBody>
      </p:sp>
      <p:sp>
        <p:nvSpPr>
          <p:cNvPr id="10" name="Rectangle 9">
            <a:hlinkClick r:id="rId2" action="ppaction://hlinksldjump"/>
          </p:cNvPr>
          <p:cNvSpPr/>
          <p:nvPr/>
        </p:nvSpPr>
        <p:spPr>
          <a:xfrm>
            <a:off x="152400" y="5867400"/>
            <a:ext cx="874000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-US" sz="2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Back</a:t>
            </a:r>
            <a:endParaRPr lang="en-US" sz="24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11" name="Left Arrow 10">
            <a:hlinkClick r:id="rId3" action="ppaction://hlinksldjump"/>
          </p:cNvPr>
          <p:cNvSpPr/>
          <p:nvPr/>
        </p:nvSpPr>
        <p:spPr>
          <a:xfrm>
            <a:off x="0" y="5867400"/>
            <a:ext cx="990600" cy="457200"/>
          </a:xfrm>
          <a:prstGeom prst="leftArrow">
            <a:avLst>
              <a:gd name="adj1" fmla="val 92424"/>
              <a:gd name="adj2" fmla="val 59091"/>
            </a:avLst>
          </a:prstGeom>
          <a:solidFill>
            <a:schemeClr val="accent1">
              <a:alpha val="6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 Diagonal Corner Rectangle 5"/>
          <p:cNvSpPr/>
          <p:nvPr/>
        </p:nvSpPr>
        <p:spPr>
          <a:xfrm>
            <a:off x="5410200" y="685800"/>
            <a:ext cx="3048000" cy="838200"/>
          </a:xfrm>
          <a:prstGeom prst="round2DiagRect">
            <a:avLst/>
          </a:prstGeom>
          <a:solidFill>
            <a:schemeClr val="accent1">
              <a:alpha val="6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05400" y="533400"/>
            <a:ext cx="3657600" cy="1143000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Topic 2: 800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Question:</a:t>
            </a:r>
          </a:p>
          <a:p>
            <a:r>
              <a:rPr lang="en-US" dirty="0" smtClean="0"/>
              <a:t>With this pledge, the Third Estate delegates promised to write a new constitution for France.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Answer</a:t>
            </a:r>
            <a:endParaRPr lang="en-US" dirty="0">
              <a:solidFill>
                <a:srgbClr val="FFFF00"/>
              </a:solidFill>
            </a:endParaRPr>
          </a:p>
          <a:p>
            <a:r>
              <a:rPr lang="en-US" dirty="0" smtClean="0"/>
              <a:t>What is the Tennis Court Oath?</a:t>
            </a:r>
          </a:p>
        </p:txBody>
      </p:sp>
      <p:sp>
        <p:nvSpPr>
          <p:cNvPr id="10" name="Rectangle 9">
            <a:hlinkClick r:id="rId2" action="ppaction://hlinksldjump"/>
          </p:cNvPr>
          <p:cNvSpPr/>
          <p:nvPr/>
        </p:nvSpPr>
        <p:spPr>
          <a:xfrm>
            <a:off x="152400" y="5867400"/>
            <a:ext cx="874000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-US" sz="2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Back</a:t>
            </a:r>
            <a:endParaRPr lang="en-US" sz="24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11" name="Left Arrow 10">
            <a:hlinkClick r:id="rId3" action="ppaction://hlinksldjump"/>
          </p:cNvPr>
          <p:cNvSpPr/>
          <p:nvPr/>
        </p:nvSpPr>
        <p:spPr>
          <a:xfrm>
            <a:off x="0" y="5867400"/>
            <a:ext cx="990600" cy="457200"/>
          </a:xfrm>
          <a:prstGeom prst="leftArrow">
            <a:avLst>
              <a:gd name="adj1" fmla="val 92424"/>
              <a:gd name="adj2" fmla="val 59091"/>
            </a:avLst>
          </a:prstGeom>
          <a:solidFill>
            <a:schemeClr val="accent1">
              <a:alpha val="6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 Diagonal Corner Rectangle 5"/>
          <p:cNvSpPr/>
          <p:nvPr/>
        </p:nvSpPr>
        <p:spPr>
          <a:xfrm>
            <a:off x="5410200" y="685800"/>
            <a:ext cx="3048000" cy="838200"/>
          </a:xfrm>
          <a:prstGeom prst="round2DiagRect">
            <a:avLst/>
          </a:prstGeom>
          <a:solidFill>
            <a:schemeClr val="accent1">
              <a:alpha val="6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05400" y="533400"/>
            <a:ext cx="3657600" cy="1143000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Topic 2: 1000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Question:</a:t>
            </a:r>
          </a:p>
          <a:p>
            <a:r>
              <a:rPr lang="en-US" dirty="0" smtClean="0"/>
              <a:t>The French national holiday.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Answer</a:t>
            </a:r>
            <a:endParaRPr lang="en-US" dirty="0">
              <a:solidFill>
                <a:srgbClr val="FFFF00"/>
              </a:solidFill>
            </a:endParaRPr>
          </a:p>
          <a:p>
            <a:r>
              <a:rPr lang="en-US" dirty="0" smtClean="0"/>
              <a:t>What is Bastille Day ( July 14)?</a:t>
            </a:r>
          </a:p>
        </p:txBody>
      </p:sp>
      <p:sp>
        <p:nvSpPr>
          <p:cNvPr id="10" name="Rectangle 9">
            <a:hlinkClick r:id="rId2" action="ppaction://hlinksldjump"/>
          </p:cNvPr>
          <p:cNvSpPr/>
          <p:nvPr/>
        </p:nvSpPr>
        <p:spPr>
          <a:xfrm>
            <a:off x="152400" y="5867400"/>
            <a:ext cx="874000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-US" sz="2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Back</a:t>
            </a:r>
            <a:endParaRPr lang="en-US" sz="24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11" name="Left Arrow 10">
            <a:hlinkClick r:id="rId3" action="ppaction://hlinksldjump"/>
          </p:cNvPr>
          <p:cNvSpPr/>
          <p:nvPr/>
        </p:nvSpPr>
        <p:spPr>
          <a:xfrm>
            <a:off x="0" y="5867400"/>
            <a:ext cx="990600" cy="457200"/>
          </a:xfrm>
          <a:prstGeom prst="leftArrow">
            <a:avLst>
              <a:gd name="adj1" fmla="val 92424"/>
              <a:gd name="adj2" fmla="val 59091"/>
            </a:avLst>
          </a:prstGeom>
          <a:solidFill>
            <a:schemeClr val="accent1">
              <a:alpha val="6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 Diagonal Corner Rectangle 5"/>
          <p:cNvSpPr/>
          <p:nvPr/>
        </p:nvSpPr>
        <p:spPr>
          <a:xfrm>
            <a:off x="5410200" y="685800"/>
            <a:ext cx="3048000" cy="838200"/>
          </a:xfrm>
          <a:prstGeom prst="round2DiagRect">
            <a:avLst/>
          </a:prstGeom>
          <a:solidFill>
            <a:schemeClr val="accent1">
              <a:alpha val="6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05400" y="533400"/>
            <a:ext cx="3657600" cy="1143000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Topic 3: 200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Question:</a:t>
            </a:r>
          </a:p>
          <a:p>
            <a:r>
              <a:rPr lang="en-US" dirty="0" smtClean="0"/>
              <a:t>The statement of revolutionary ideals adopted on August 27, 1789.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Answer</a:t>
            </a:r>
            <a:endParaRPr lang="en-US" dirty="0">
              <a:solidFill>
                <a:srgbClr val="FFFF00"/>
              </a:solidFill>
            </a:endParaRPr>
          </a:p>
          <a:p>
            <a:r>
              <a:rPr lang="en-US" dirty="0" smtClean="0"/>
              <a:t>What is the Declaration of the Rights of Man?</a:t>
            </a:r>
          </a:p>
        </p:txBody>
      </p:sp>
      <p:sp>
        <p:nvSpPr>
          <p:cNvPr id="10" name="Rectangle 9">
            <a:hlinkClick r:id="rId2" action="ppaction://hlinksldjump"/>
          </p:cNvPr>
          <p:cNvSpPr/>
          <p:nvPr/>
        </p:nvSpPr>
        <p:spPr>
          <a:xfrm>
            <a:off x="152400" y="5867400"/>
            <a:ext cx="874000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-US" sz="2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Back</a:t>
            </a:r>
            <a:endParaRPr lang="en-US" sz="24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11" name="Left Arrow 10">
            <a:hlinkClick r:id="rId3" action="ppaction://hlinksldjump"/>
          </p:cNvPr>
          <p:cNvSpPr/>
          <p:nvPr/>
        </p:nvSpPr>
        <p:spPr>
          <a:xfrm>
            <a:off x="0" y="5867400"/>
            <a:ext cx="990600" cy="457200"/>
          </a:xfrm>
          <a:prstGeom prst="leftArrow">
            <a:avLst>
              <a:gd name="adj1" fmla="val 92424"/>
              <a:gd name="adj2" fmla="val 59091"/>
            </a:avLst>
          </a:prstGeom>
          <a:solidFill>
            <a:schemeClr val="accent1">
              <a:alpha val="6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 Diagonal Corner Rectangle 5"/>
          <p:cNvSpPr/>
          <p:nvPr/>
        </p:nvSpPr>
        <p:spPr>
          <a:xfrm>
            <a:off x="5410200" y="685800"/>
            <a:ext cx="3048000" cy="838200"/>
          </a:xfrm>
          <a:prstGeom prst="round2DiagRect">
            <a:avLst/>
          </a:prstGeom>
          <a:solidFill>
            <a:schemeClr val="accent1">
              <a:alpha val="6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05400" y="533400"/>
            <a:ext cx="3657600" cy="1143000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Topic 3: 400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Question:</a:t>
            </a:r>
          </a:p>
          <a:p>
            <a:r>
              <a:rPr lang="en-US" dirty="0" smtClean="0"/>
              <a:t>This new assembly took power in September 1791, and quickly split into three groups.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Answer</a:t>
            </a:r>
            <a:endParaRPr lang="en-US" dirty="0">
              <a:solidFill>
                <a:srgbClr val="FFFF00"/>
              </a:solidFill>
            </a:endParaRPr>
          </a:p>
          <a:p>
            <a:r>
              <a:rPr lang="en-US" dirty="0" smtClean="0"/>
              <a:t>What is the Legislative Assembly?</a:t>
            </a:r>
          </a:p>
        </p:txBody>
      </p:sp>
      <p:sp>
        <p:nvSpPr>
          <p:cNvPr id="10" name="Rectangle 9">
            <a:hlinkClick r:id="rId2" action="ppaction://hlinksldjump"/>
          </p:cNvPr>
          <p:cNvSpPr/>
          <p:nvPr/>
        </p:nvSpPr>
        <p:spPr>
          <a:xfrm>
            <a:off x="152400" y="5867400"/>
            <a:ext cx="874000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-US" sz="2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Back</a:t>
            </a:r>
            <a:endParaRPr lang="en-US" sz="24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11" name="Left Arrow 10">
            <a:hlinkClick r:id="rId3" action="ppaction://hlinksldjump"/>
          </p:cNvPr>
          <p:cNvSpPr/>
          <p:nvPr/>
        </p:nvSpPr>
        <p:spPr>
          <a:xfrm>
            <a:off x="0" y="5867400"/>
            <a:ext cx="990600" cy="457200"/>
          </a:xfrm>
          <a:prstGeom prst="leftArrow">
            <a:avLst>
              <a:gd name="adj1" fmla="val 92424"/>
              <a:gd name="adj2" fmla="val 59091"/>
            </a:avLst>
          </a:prstGeom>
          <a:solidFill>
            <a:schemeClr val="accent1">
              <a:alpha val="6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 Diagonal Corner Rectangle 5"/>
          <p:cNvSpPr/>
          <p:nvPr/>
        </p:nvSpPr>
        <p:spPr>
          <a:xfrm>
            <a:off x="5410200" y="685800"/>
            <a:ext cx="3048000" cy="838200"/>
          </a:xfrm>
          <a:prstGeom prst="round2DiagRect">
            <a:avLst/>
          </a:prstGeom>
          <a:solidFill>
            <a:schemeClr val="accent1">
              <a:alpha val="6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05400" y="533400"/>
            <a:ext cx="3657600" cy="1143000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Topic 3: 600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Question:</a:t>
            </a:r>
          </a:p>
          <a:p>
            <a:r>
              <a:rPr lang="en-US" dirty="0" smtClean="0"/>
              <a:t>The Radicals and Conservatives sat on these opposite sides in the new assembly.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Answer</a:t>
            </a:r>
            <a:endParaRPr lang="en-US" dirty="0">
              <a:solidFill>
                <a:srgbClr val="FFFF00"/>
              </a:solidFill>
            </a:endParaRPr>
          </a:p>
          <a:p>
            <a:r>
              <a:rPr lang="en-US" dirty="0" smtClean="0"/>
              <a:t>What are left and right?</a:t>
            </a:r>
          </a:p>
        </p:txBody>
      </p:sp>
      <p:sp>
        <p:nvSpPr>
          <p:cNvPr id="10" name="Rectangle 9">
            <a:hlinkClick r:id="rId2" action="ppaction://hlinksldjump"/>
          </p:cNvPr>
          <p:cNvSpPr/>
          <p:nvPr/>
        </p:nvSpPr>
        <p:spPr>
          <a:xfrm>
            <a:off x="152400" y="5867400"/>
            <a:ext cx="874000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-US" sz="2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Back</a:t>
            </a:r>
            <a:endParaRPr lang="en-US" sz="24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11" name="Left Arrow 10">
            <a:hlinkClick r:id="rId3" action="ppaction://hlinksldjump"/>
          </p:cNvPr>
          <p:cNvSpPr/>
          <p:nvPr/>
        </p:nvSpPr>
        <p:spPr>
          <a:xfrm>
            <a:off x="0" y="5867400"/>
            <a:ext cx="990600" cy="457200"/>
          </a:xfrm>
          <a:prstGeom prst="leftArrow">
            <a:avLst>
              <a:gd name="adj1" fmla="val 92424"/>
              <a:gd name="adj2" fmla="val 59091"/>
            </a:avLst>
          </a:prstGeom>
          <a:solidFill>
            <a:schemeClr val="accent1">
              <a:alpha val="6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 Diagonal Corner Rectangle 5"/>
          <p:cNvSpPr/>
          <p:nvPr/>
        </p:nvSpPr>
        <p:spPr>
          <a:xfrm>
            <a:off x="5410200" y="685800"/>
            <a:ext cx="3048000" cy="838200"/>
          </a:xfrm>
          <a:prstGeom prst="round2DiagRect">
            <a:avLst/>
          </a:prstGeom>
          <a:solidFill>
            <a:schemeClr val="accent1">
              <a:alpha val="6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05400" y="533400"/>
            <a:ext cx="3657600" cy="1143000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Topic 3: 800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Question:</a:t>
            </a:r>
          </a:p>
          <a:p>
            <a:r>
              <a:rPr lang="en-US" dirty="0" smtClean="0"/>
              <a:t>They had fled France and wanted to undo the Revolution.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Answer</a:t>
            </a:r>
            <a:endParaRPr lang="en-US" dirty="0">
              <a:solidFill>
                <a:srgbClr val="FFFF00"/>
              </a:solidFill>
            </a:endParaRPr>
          </a:p>
          <a:p>
            <a:r>
              <a:rPr lang="en-US" dirty="0" smtClean="0"/>
              <a:t>Who are the </a:t>
            </a:r>
            <a:r>
              <a:rPr lang="en-US" dirty="0" smtClean="0">
                <a:latin typeface="Times New Roman"/>
                <a:cs typeface="Times New Roman"/>
              </a:rPr>
              <a:t>émigrés</a:t>
            </a:r>
            <a:r>
              <a:rPr lang="en-US" dirty="0" smtClean="0"/>
              <a:t>?</a:t>
            </a:r>
          </a:p>
        </p:txBody>
      </p:sp>
      <p:sp>
        <p:nvSpPr>
          <p:cNvPr id="10" name="Rectangle 9">
            <a:hlinkClick r:id="rId2" action="ppaction://hlinksldjump"/>
          </p:cNvPr>
          <p:cNvSpPr/>
          <p:nvPr/>
        </p:nvSpPr>
        <p:spPr>
          <a:xfrm>
            <a:off x="152400" y="5867400"/>
            <a:ext cx="874000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-US" sz="2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Back</a:t>
            </a:r>
            <a:endParaRPr lang="en-US" sz="24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11" name="Left Arrow 10">
            <a:hlinkClick r:id="rId3" action="ppaction://hlinksldjump"/>
          </p:cNvPr>
          <p:cNvSpPr/>
          <p:nvPr/>
        </p:nvSpPr>
        <p:spPr>
          <a:xfrm>
            <a:off x="0" y="5867400"/>
            <a:ext cx="990600" cy="457200"/>
          </a:xfrm>
          <a:prstGeom prst="leftArrow">
            <a:avLst>
              <a:gd name="adj1" fmla="val 92424"/>
              <a:gd name="adj2" fmla="val 59091"/>
            </a:avLst>
          </a:prstGeom>
          <a:solidFill>
            <a:schemeClr val="accent1">
              <a:alpha val="6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 Diagonal Corner Rectangle 5"/>
          <p:cNvSpPr/>
          <p:nvPr/>
        </p:nvSpPr>
        <p:spPr>
          <a:xfrm>
            <a:off x="5410200" y="685800"/>
            <a:ext cx="3048000" cy="838200"/>
          </a:xfrm>
          <a:prstGeom prst="round2DiagRect">
            <a:avLst/>
          </a:prstGeom>
          <a:solidFill>
            <a:schemeClr val="accent1">
              <a:alpha val="6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05400" y="533400"/>
            <a:ext cx="3657600" cy="1143000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Topic 3: 1000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Question:</a:t>
            </a:r>
          </a:p>
          <a:p>
            <a:r>
              <a:rPr lang="en-US" dirty="0" smtClean="0"/>
              <a:t>While revolution continued, this Hapsburg country joined Prussia in attacking France to restore the king to power.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Answer</a:t>
            </a:r>
            <a:endParaRPr lang="en-US" dirty="0">
              <a:solidFill>
                <a:srgbClr val="FFFF00"/>
              </a:solidFill>
            </a:endParaRPr>
          </a:p>
          <a:p>
            <a:r>
              <a:rPr lang="en-US" dirty="0" smtClean="0"/>
              <a:t>What is Austria?</a:t>
            </a:r>
          </a:p>
        </p:txBody>
      </p:sp>
      <p:sp>
        <p:nvSpPr>
          <p:cNvPr id="10" name="Rectangle 9">
            <a:hlinkClick r:id="rId2" action="ppaction://hlinksldjump"/>
          </p:cNvPr>
          <p:cNvSpPr/>
          <p:nvPr/>
        </p:nvSpPr>
        <p:spPr>
          <a:xfrm>
            <a:off x="152400" y="5867400"/>
            <a:ext cx="874000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-US" sz="2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Back</a:t>
            </a:r>
            <a:endParaRPr lang="en-US" sz="24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11" name="Left Arrow 10">
            <a:hlinkClick r:id="rId3" action="ppaction://hlinksldjump"/>
          </p:cNvPr>
          <p:cNvSpPr/>
          <p:nvPr/>
        </p:nvSpPr>
        <p:spPr>
          <a:xfrm>
            <a:off x="0" y="5867400"/>
            <a:ext cx="990600" cy="457200"/>
          </a:xfrm>
          <a:prstGeom prst="leftArrow">
            <a:avLst>
              <a:gd name="adj1" fmla="val 92424"/>
              <a:gd name="adj2" fmla="val 59091"/>
            </a:avLst>
          </a:prstGeom>
          <a:solidFill>
            <a:schemeClr val="accent1">
              <a:alpha val="6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 Diagonal Corner Rectangle 5"/>
          <p:cNvSpPr/>
          <p:nvPr/>
        </p:nvSpPr>
        <p:spPr>
          <a:xfrm>
            <a:off x="5410200" y="685800"/>
            <a:ext cx="3048000" cy="838200"/>
          </a:xfrm>
          <a:prstGeom prst="round2DiagRect">
            <a:avLst/>
          </a:prstGeom>
          <a:solidFill>
            <a:schemeClr val="accent1">
              <a:alpha val="6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05400" y="533400"/>
            <a:ext cx="3657600" cy="1143000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Topic 4: 200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Question:</a:t>
            </a:r>
          </a:p>
          <a:p>
            <a:r>
              <a:rPr lang="en-US" dirty="0" smtClean="0"/>
              <a:t>The radical political group whose goal was to remove the king and establish a republic of virtue.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Answer</a:t>
            </a:r>
            <a:endParaRPr lang="en-US" dirty="0">
              <a:solidFill>
                <a:srgbClr val="FFFF00"/>
              </a:solidFill>
            </a:endParaRPr>
          </a:p>
          <a:p>
            <a:r>
              <a:rPr lang="en-US" dirty="0" smtClean="0"/>
              <a:t>What is the Jacobin Club?</a:t>
            </a:r>
          </a:p>
        </p:txBody>
      </p:sp>
      <p:sp>
        <p:nvSpPr>
          <p:cNvPr id="10" name="Rectangle 9">
            <a:hlinkClick r:id="rId2" action="ppaction://hlinksldjump"/>
          </p:cNvPr>
          <p:cNvSpPr/>
          <p:nvPr/>
        </p:nvSpPr>
        <p:spPr>
          <a:xfrm>
            <a:off x="152400" y="5867400"/>
            <a:ext cx="874000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-US" sz="2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Back</a:t>
            </a:r>
            <a:endParaRPr lang="en-US" sz="24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11" name="Left Arrow 10">
            <a:hlinkClick r:id="rId3" action="ppaction://hlinksldjump"/>
          </p:cNvPr>
          <p:cNvSpPr/>
          <p:nvPr/>
        </p:nvSpPr>
        <p:spPr>
          <a:xfrm>
            <a:off x="0" y="5867400"/>
            <a:ext cx="990600" cy="457200"/>
          </a:xfrm>
          <a:prstGeom prst="leftArrow">
            <a:avLst>
              <a:gd name="adj1" fmla="val 92424"/>
              <a:gd name="adj2" fmla="val 59091"/>
            </a:avLst>
          </a:prstGeom>
          <a:solidFill>
            <a:schemeClr val="accent1">
              <a:alpha val="6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 Diagonal Corner Rectangle 5"/>
          <p:cNvSpPr/>
          <p:nvPr/>
        </p:nvSpPr>
        <p:spPr>
          <a:xfrm>
            <a:off x="5410200" y="685800"/>
            <a:ext cx="3048000" cy="838200"/>
          </a:xfrm>
          <a:prstGeom prst="round2DiagRect">
            <a:avLst/>
          </a:prstGeom>
          <a:solidFill>
            <a:schemeClr val="accent1">
              <a:alpha val="6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05400" y="533400"/>
            <a:ext cx="3657600" cy="1143000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Topic 4: 400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Question:</a:t>
            </a:r>
          </a:p>
          <a:p>
            <a:r>
              <a:rPr lang="en-US" dirty="0" smtClean="0"/>
              <a:t>These radical Parisian wage-earners and small shopkeepers wanted an end to food shortages and demonstrated their solidarity with one another by what they didn’t wear.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Answer</a:t>
            </a:r>
            <a:endParaRPr lang="en-US" dirty="0">
              <a:solidFill>
                <a:srgbClr val="FFFF00"/>
              </a:solidFill>
            </a:endParaRPr>
          </a:p>
          <a:p>
            <a:r>
              <a:rPr lang="en-US" dirty="0" smtClean="0"/>
              <a:t>Who are the sans-</a:t>
            </a:r>
            <a:r>
              <a:rPr lang="en-US" dirty="0" err="1" smtClean="0"/>
              <a:t>coulottes</a:t>
            </a:r>
            <a:r>
              <a:rPr lang="en-US" dirty="0" smtClean="0"/>
              <a:t>?</a:t>
            </a:r>
          </a:p>
        </p:txBody>
      </p:sp>
      <p:sp>
        <p:nvSpPr>
          <p:cNvPr id="10" name="Rectangle 9">
            <a:hlinkClick r:id="rId2" action="ppaction://hlinksldjump"/>
          </p:cNvPr>
          <p:cNvSpPr/>
          <p:nvPr/>
        </p:nvSpPr>
        <p:spPr>
          <a:xfrm>
            <a:off x="152400" y="5867400"/>
            <a:ext cx="874000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-US" sz="2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Back</a:t>
            </a:r>
            <a:endParaRPr lang="en-US" sz="24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11" name="Left Arrow 10">
            <a:hlinkClick r:id="rId3" action="ppaction://hlinksldjump"/>
          </p:cNvPr>
          <p:cNvSpPr/>
          <p:nvPr/>
        </p:nvSpPr>
        <p:spPr>
          <a:xfrm>
            <a:off x="0" y="5867400"/>
            <a:ext cx="990600" cy="457200"/>
          </a:xfrm>
          <a:prstGeom prst="leftArrow">
            <a:avLst>
              <a:gd name="adj1" fmla="val 92424"/>
              <a:gd name="adj2" fmla="val 59091"/>
            </a:avLst>
          </a:prstGeom>
          <a:solidFill>
            <a:schemeClr val="accent1">
              <a:alpha val="6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 French Revolution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838200"/>
          <a:ext cx="8229600" cy="4724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89579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The Old Regime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Bourbons and Revolution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Reform and Terror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Radicals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Guillotine and Death</a:t>
                      </a:r>
                    </a:p>
                  </a:txBody>
                  <a:tcPr/>
                </a:tc>
              </a:tr>
              <a:tr h="723999">
                <a:tc>
                  <a:txBody>
                    <a:bodyPr/>
                    <a:lstStyle/>
                    <a:p>
                      <a:r>
                        <a:rPr lang="en-US" dirty="0" smtClean="0">
                          <a:hlinkClick r:id="rId2" action="ppaction://hlinksldjump"/>
                        </a:rPr>
                        <a:t>200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hlinkClick r:id="rId3" action="ppaction://hlinksldjump"/>
                        </a:rPr>
                        <a:t>200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hlinkClick r:id="rId4" action="ppaction://hlinksldjump"/>
                        </a:rPr>
                        <a:t>200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hlinkClick r:id="rId5" action="ppaction://hlinksldjump"/>
                        </a:rPr>
                        <a:t>200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hlinkClick r:id="rId6" action="ppaction://hlinksldjump"/>
                        </a:rPr>
                        <a:t>200</a:t>
                      </a:r>
                      <a:endParaRPr lang="en-US" dirty="0"/>
                    </a:p>
                  </a:txBody>
                  <a:tcPr/>
                </a:tc>
              </a:tr>
              <a:tr h="736270">
                <a:tc>
                  <a:txBody>
                    <a:bodyPr/>
                    <a:lstStyle/>
                    <a:p>
                      <a:r>
                        <a:rPr lang="en-US" dirty="0" smtClean="0">
                          <a:hlinkClick r:id="rId7" action="ppaction://hlinksldjump"/>
                        </a:rPr>
                        <a:t>400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hlinkClick r:id="rId8" action="ppaction://hlinksldjump"/>
                        </a:rPr>
                        <a:t>400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hlinkClick r:id="rId9" action="ppaction://hlinksldjump"/>
                        </a:rPr>
                        <a:t>400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hlinkClick r:id="rId10" action="ppaction://hlinksldjump"/>
                        </a:rPr>
                        <a:t>400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hlinkClick r:id="rId11" action="ppaction://hlinksldjump"/>
                        </a:rPr>
                        <a:t>400</a:t>
                      </a:r>
                      <a:endParaRPr lang="en-US" dirty="0"/>
                    </a:p>
                  </a:txBody>
                  <a:tcPr/>
                </a:tc>
              </a:tr>
              <a:tr h="736270">
                <a:tc>
                  <a:txBody>
                    <a:bodyPr/>
                    <a:lstStyle/>
                    <a:p>
                      <a:r>
                        <a:rPr lang="en-US" dirty="0" smtClean="0">
                          <a:hlinkClick r:id="rId12" action="ppaction://hlinksldjump"/>
                        </a:rPr>
                        <a:t>600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hlinkClick r:id="rId13" action="ppaction://hlinksldjump"/>
                        </a:rPr>
                        <a:t>600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hlinkClick r:id="rId14" action="ppaction://hlinksldjump"/>
                        </a:rPr>
                        <a:t>600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hlinkClick r:id="rId15" action="ppaction://hlinksldjump"/>
                        </a:rPr>
                        <a:t>600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hlinkClick r:id="rId16" action="ppaction://hlinksldjump"/>
                        </a:rPr>
                        <a:t>600</a:t>
                      </a:r>
                      <a:endParaRPr lang="en-US" dirty="0"/>
                    </a:p>
                  </a:txBody>
                  <a:tcPr/>
                </a:tc>
              </a:tr>
              <a:tr h="736270">
                <a:tc>
                  <a:txBody>
                    <a:bodyPr/>
                    <a:lstStyle/>
                    <a:p>
                      <a:r>
                        <a:rPr lang="en-US" dirty="0" smtClean="0">
                          <a:hlinkClick r:id="rId17" action="ppaction://hlinksldjump"/>
                        </a:rPr>
                        <a:t>800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hlinkClick r:id="rId18" action="ppaction://hlinksldjump"/>
                        </a:rPr>
                        <a:t>800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hlinkClick r:id="rId19" action="ppaction://hlinksldjump"/>
                        </a:rPr>
                        <a:t>800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hlinkClick r:id="rId20" action="ppaction://hlinksldjump"/>
                        </a:rPr>
                        <a:t>800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hlinkClick r:id="rId21" action="ppaction://hlinksldjump"/>
                        </a:rPr>
                        <a:t>800</a:t>
                      </a:r>
                      <a:endParaRPr lang="en-US" dirty="0"/>
                    </a:p>
                  </a:txBody>
                  <a:tcPr/>
                </a:tc>
              </a:tr>
              <a:tr h="895795">
                <a:tc>
                  <a:txBody>
                    <a:bodyPr/>
                    <a:lstStyle/>
                    <a:p>
                      <a:r>
                        <a:rPr lang="en-US" dirty="0" smtClean="0">
                          <a:hlinkClick r:id="rId22" action="ppaction://hlinksldjump"/>
                        </a:rPr>
                        <a:t>1000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hlinkClick r:id="rId23" action="ppaction://hlinksldjump"/>
                        </a:rPr>
                        <a:t>1000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hlinkClick r:id="rId24" action="ppaction://hlinksldjump"/>
                        </a:rPr>
                        <a:t>1000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hlinkClick r:id="rId25" action="ppaction://hlinksldjump"/>
                        </a:rPr>
                        <a:t>1000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hlinkClick r:id="rId26" action="ppaction://hlinksldjump"/>
                        </a:rPr>
                        <a:t>1000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457200" y="5638800"/>
          <a:ext cx="82296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29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hlinkClick r:id="rId27" action="ppaction://hlinksldjump"/>
                        </a:rPr>
                        <a:t>Bonus Question: 5000 pts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 Diagonal Corner Rectangle 5"/>
          <p:cNvSpPr/>
          <p:nvPr/>
        </p:nvSpPr>
        <p:spPr>
          <a:xfrm>
            <a:off x="5410200" y="685800"/>
            <a:ext cx="3048000" cy="838200"/>
          </a:xfrm>
          <a:prstGeom prst="round2DiagRect">
            <a:avLst/>
          </a:prstGeom>
          <a:solidFill>
            <a:schemeClr val="accent1">
              <a:alpha val="6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05400" y="533400"/>
            <a:ext cx="3657600" cy="1143000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Topic 4: 600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Question:</a:t>
            </a:r>
          </a:p>
          <a:p>
            <a:r>
              <a:rPr lang="en-US" dirty="0" smtClean="0"/>
              <a:t>France became ever more dangerous as this group led the revolution to new heights of violence from July 1793 to July 1794.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Answer</a:t>
            </a:r>
            <a:endParaRPr lang="en-US" dirty="0">
              <a:solidFill>
                <a:srgbClr val="FFFF00"/>
              </a:solidFill>
            </a:endParaRPr>
          </a:p>
          <a:p>
            <a:r>
              <a:rPr lang="en-US" dirty="0" smtClean="0"/>
              <a:t>What is the Committee of Public Safety?</a:t>
            </a:r>
          </a:p>
        </p:txBody>
      </p:sp>
      <p:sp>
        <p:nvSpPr>
          <p:cNvPr id="10" name="Rectangle 9">
            <a:hlinkClick r:id="rId2" action="ppaction://hlinksldjump"/>
          </p:cNvPr>
          <p:cNvSpPr/>
          <p:nvPr/>
        </p:nvSpPr>
        <p:spPr>
          <a:xfrm>
            <a:off x="152400" y="5867400"/>
            <a:ext cx="874000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-US" sz="2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Back</a:t>
            </a:r>
            <a:endParaRPr lang="en-US" sz="24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11" name="Left Arrow 10">
            <a:hlinkClick r:id="rId3" action="ppaction://hlinksldjump"/>
          </p:cNvPr>
          <p:cNvSpPr/>
          <p:nvPr/>
        </p:nvSpPr>
        <p:spPr>
          <a:xfrm>
            <a:off x="0" y="5867400"/>
            <a:ext cx="990600" cy="457200"/>
          </a:xfrm>
          <a:prstGeom prst="leftArrow">
            <a:avLst>
              <a:gd name="adj1" fmla="val 92424"/>
              <a:gd name="adj2" fmla="val 59091"/>
            </a:avLst>
          </a:prstGeom>
          <a:solidFill>
            <a:schemeClr val="accent1">
              <a:alpha val="6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 Diagonal Corner Rectangle 5"/>
          <p:cNvSpPr/>
          <p:nvPr/>
        </p:nvSpPr>
        <p:spPr>
          <a:xfrm>
            <a:off x="5410200" y="685800"/>
            <a:ext cx="3048000" cy="838200"/>
          </a:xfrm>
          <a:prstGeom prst="round2DiagRect">
            <a:avLst/>
          </a:prstGeom>
          <a:solidFill>
            <a:schemeClr val="accent1">
              <a:alpha val="6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05400" y="533400"/>
            <a:ext cx="3657600" cy="1143000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Topic 4: 800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Question:</a:t>
            </a:r>
          </a:p>
          <a:p>
            <a:r>
              <a:rPr lang="en-US" dirty="0" smtClean="0"/>
              <a:t>During this time of many deaths, Marie Antoinette was tried and executed.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Answer</a:t>
            </a:r>
            <a:endParaRPr lang="en-US" dirty="0">
              <a:solidFill>
                <a:srgbClr val="FFFF00"/>
              </a:solidFill>
            </a:endParaRPr>
          </a:p>
          <a:p>
            <a:r>
              <a:rPr lang="en-US" dirty="0" smtClean="0"/>
              <a:t>What is the Reign of Terror?</a:t>
            </a:r>
          </a:p>
        </p:txBody>
      </p:sp>
      <p:sp>
        <p:nvSpPr>
          <p:cNvPr id="10" name="Rectangle 9">
            <a:hlinkClick r:id="rId2" action="ppaction://hlinksldjump"/>
          </p:cNvPr>
          <p:cNvSpPr/>
          <p:nvPr/>
        </p:nvSpPr>
        <p:spPr>
          <a:xfrm>
            <a:off x="152400" y="5867400"/>
            <a:ext cx="874000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-US" sz="2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Back</a:t>
            </a:r>
            <a:endParaRPr lang="en-US" sz="24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11" name="Left Arrow 10">
            <a:hlinkClick r:id="rId3" action="ppaction://hlinksldjump"/>
          </p:cNvPr>
          <p:cNvSpPr/>
          <p:nvPr/>
        </p:nvSpPr>
        <p:spPr>
          <a:xfrm>
            <a:off x="0" y="5867400"/>
            <a:ext cx="990600" cy="457200"/>
          </a:xfrm>
          <a:prstGeom prst="leftArrow">
            <a:avLst>
              <a:gd name="adj1" fmla="val 92424"/>
              <a:gd name="adj2" fmla="val 59091"/>
            </a:avLst>
          </a:prstGeom>
          <a:solidFill>
            <a:schemeClr val="accent1">
              <a:alpha val="6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 Diagonal Corner Rectangle 5"/>
          <p:cNvSpPr/>
          <p:nvPr/>
        </p:nvSpPr>
        <p:spPr>
          <a:xfrm>
            <a:off x="5410200" y="685800"/>
            <a:ext cx="3048000" cy="838200"/>
          </a:xfrm>
          <a:prstGeom prst="round2DiagRect">
            <a:avLst/>
          </a:prstGeom>
          <a:solidFill>
            <a:schemeClr val="accent1">
              <a:alpha val="6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05400" y="533400"/>
            <a:ext cx="3657600" cy="1143000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Topic 4: 1000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Question:</a:t>
            </a:r>
          </a:p>
          <a:p>
            <a:r>
              <a:rPr lang="en-US" dirty="0" smtClean="0"/>
              <a:t>The rallying cry of the Revolution. 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Answer</a:t>
            </a:r>
            <a:endParaRPr lang="en-US" dirty="0">
              <a:solidFill>
                <a:srgbClr val="FFFF00"/>
              </a:solidFill>
            </a:endParaRPr>
          </a:p>
          <a:p>
            <a:r>
              <a:rPr lang="en-US" dirty="0" smtClean="0"/>
              <a:t>What is “Liberty, Equality, Fraternity”?</a:t>
            </a:r>
          </a:p>
        </p:txBody>
      </p:sp>
      <p:sp>
        <p:nvSpPr>
          <p:cNvPr id="10" name="Rectangle 9">
            <a:hlinkClick r:id="rId2" action="ppaction://hlinksldjump"/>
          </p:cNvPr>
          <p:cNvSpPr/>
          <p:nvPr/>
        </p:nvSpPr>
        <p:spPr>
          <a:xfrm>
            <a:off x="152400" y="5867400"/>
            <a:ext cx="874000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-US" sz="2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Back</a:t>
            </a:r>
            <a:endParaRPr lang="en-US" sz="24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11" name="Left Arrow 10">
            <a:hlinkClick r:id="rId3" action="ppaction://hlinksldjump"/>
          </p:cNvPr>
          <p:cNvSpPr/>
          <p:nvPr/>
        </p:nvSpPr>
        <p:spPr>
          <a:xfrm>
            <a:off x="0" y="5867400"/>
            <a:ext cx="990600" cy="457200"/>
          </a:xfrm>
          <a:prstGeom prst="leftArrow">
            <a:avLst>
              <a:gd name="adj1" fmla="val 92424"/>
              <a:gd name="adj2" fmla="val 59091"/>
            </a:avLst>
          </a:prstGeom>
          <a:solidFill>
            <a:schemeClr val="accent1">
              <a:alpha val="6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 Diagonal Corner Rectangle 5"/>
          <p:cNvSpPr/>
          <p:nvPr/>
        </p:nvSpPr>
        <p:spPr>
          <a:xfrm>
            <a:off x="5410200" y="685800"/>
            <a:ext cx="3048000" cy="838200"/>
          </a:xfrm>
          <a:prstGeom prst="round2DiagRect">
            <a:avLst/>
          </a:prstGeom>
          <a:solidFill>
            <a:schemeClr val="accent1">
              <a:alpha val="6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05400" y="533400"/>
            <a:ext cx="3657600" cy="1143000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Topic 5: 200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Question:</a:t>
            </a:r>
          </a:p>
          <a:p>
            <a:r>
              <a:rPr lang="en-US" dirty="0" smtClean="0"/>
              <a:t>The inventor of a new more humane form of execution used during the French Revolution.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Answer</a:t>
            </a:r>
            <a:endParaRPr lang="en-US" dirty="0">
              <a:solidFill>
                <a:srgbClr val="FFFF00"/>
              </a:solidFill>
            </a:endParaRPr>
          </a:p>
          <a:p>
            <a:r>
              <a:rPr lang="en-US" dirty="0" smtClean="0"/>
              <a:t>Who is Dr. Joseph </a:t>
            </a:r>
            <a:r>
              <a:rPr lang="en-US" dirty="0" err="1" smtClean="0"/>
              <a:t>Guilltin</a:t>
            </a:r>
            <a:r>
              <a:rPr lang="en-US" dirty="0" smtClean="0"/>
              <a:t>?</a:t>
            </a:r>
          </a:p>
        </p:txBody>
      </p:sp>
      <p:sp>
        <p:nvSpPr>
          <p:cNvPr id="10" name="Rectangle 9">
            <a:hlinkClick r:id="rId2" action="ppaction://hlinksldjump"/>
          </p:cNvPr>
          <p:cNvSpPr/>
          <p:nvPr/>
        </p:nvSpPr>
        <p:spPr>
          <a:xfrm>
            <a:off x="152400" y="5867400"/>
            <a:ext cx="874000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-US" sz="2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Back</a:t>
            </a:r>
            <a:endParaRPr lang="en-US" sz="24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11" name="Left Arrow 10">
            <a:hlinkClick r:id="rId3" action="ppaction://hlinksldjump"/>
          </p:cNvPr>
          <p:cNvSpPr/>
          <p:nvPr/>
        </p:nvSpPr>
        <p:spPr>
          <a:xfrm>
            <a:off x="0" y="5867400"/>
            <a:ext cx="990600" cy="457200"/>
          </a:xfrm>
          <a:prstGeom prst="leftArrow">
            <a:avLst>
              <a:gd name="adj1" fmla="val 92424"/>
              <a:gd name="adj2" fmla="val 59091"/>
            </a:avLst>
          </a:prstGeom>
          <a:solidFill>
            <a:schemeClr val="accent1">
              <a:alpha val="6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 Diagonal Corner Rectangle 5"/>
          <p:cNvSpPr/>
          <p:nvPr/>
        </p:nvSpPr>
        <p:spPr>
          <a:xfrm>
            <a:off x="5410200" y="685800"/>
            <a:ext cx="3048000" cy="838200"/>
          </a:xfrm>
          <a:prstGeom prst="round2DiagRect">
            <a:avLst/>
          </a:prstGeom>
          <a:solidFill>
            <a:schemeClr val="accent1">
              <a:alpha val="6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05400" y="533400"/>
            <a:ext cx="3657600" cy="1143000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Topic 5: 400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Question:</a:t>
            </a:r>
          </a:p>
          <a:p>
            <a:r>
              <a:rPr lang="en-US" dirty="0" smtClean="0"/>
              <a:t>Editor of </a:t>
            </a:r>
            <a:r>
              <a:rPr lang="en-US" i="1" dirty="0" smtClean="0"/>
              <a:t>The Friend of the People</a:t>
            </a:r>
            <a:r>
              <a:rPr lang="en-US" dirty="0" smtClean="0"/>
              <a:t>, he was stabbed to death in his bath.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Answer</a:t>
            </a:r>
            <a:endParaRPr lang="en-US" dirty="0">
              <a:solidFill>
                <a:srgbClr val="FFFF00"/>
              </a:solidFill>
            </a:endParaRPr>
          </a:p>
          <a:p>
            <a:r>
              <a:rPr lang="en-US" dirty="0" smtClean="0"/>
              <a:t>Who is Jean Paul Marat?</a:t>
            </a:r>
          </a:p>
        </p:txBody>
      </p:sp>
      <p:sp>
        <p:nvSpPr>
          <p:cNvPr id="10" name="Rectangle 9">
            <a:hlinkClick r:id="rId2" action="ppaction://hlinksldjump"/>
          </p:cNvPr>
          <p:cNvSpPr/>
          <p:nvPr/>
        </p:nvSpPr>
        <p:spPr>
          <a:xfrm>
            <a:off x="152400" y="5867400"/>
            <a:ext cx="874000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-US" sz="2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Back</a:t>
            </a:r>
            <a:endParaRPr lang="en-US" sz="24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11" name="Left Arrow 10">
            <a:hlinkClick r:id="rId3" action="ppaction://hlinksldjump"/>
          </p:cNvPr>
          <p:cNvSpPr/>
          <p:nvPr/>
        </p:nvSpPr>
        <p:spPr>
          <a:xfrm>
            <a:off x="0" y="5867400"/>
            <a:ext cx="990600" cy="457200"/>
          </a:xfrm>
          <a:prstGeom prst="leftArrow">
            <a:avLst>
              <a:gd name="adj1" fmla="val 92424"/>
              <a:gd name="adj2" fmla="val 59091"/>
            </a:avLst>
          </a:prstGeom>
          <a:solidFill>
            <a:schemeClr val="accent1">
              <a:alpha val="6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 Diagonal Corner Rectangle 5"/>
          <p:cNvSpPr/>
          <p:nvPr/>
        </p:nvSpPr>
        <p:spPr>
          <a:xfrm>
            <a:off x="5410200" y="685800"/>
            <a:ext cx="3048000" cy="838200"/>
          </a:xfrm>
          <a:prstGeom prst="round2DiagRect">
            <a:avLst/>
          </a:prstGeom>
          <a:solidFill>
            <a:schemeClr val="accent1">
              <a:alpha val="6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05400" y="533400"/>
            <a:ext cx="3657600" cy="1143000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Topic 5: 600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Question:</a:t>
            </a:r>
          </a:p>
          <a:p>
            <a:r>
              <a:rPr lang="en-US" dirty="0" smtClean="0"/>
              <a:t>This revolutionary leader, who had championed war with France’s neighbors, was executed in 1794 for not being radical enough.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Answer</a:t>
            </a:r>
            <a:endParaRPr lang="en-US" dirty="0">
              <a:solidFill>
                <a:srgbClr val="FFFF00"/>
              </a:solidFill>
            </a:endParaRPr>
          </a:p>
          <a:p>
            <a:r>
              <a:rPr lang="en-US" dirty="0" smtClean="0"/>
              <a:t>Who is Georges Danton?</a:t>
            </a:r>
          </a:p>
        </p:txBody>
      </p:sp>
      <p:sp>
        <p:nvSpPr>
          <p:cNvPr id="10" name="Rectangle 9">
            <a:hlinkClick r:id="rId2" action="ppaction://hlinksldjump"/>
          </p:cNvPr>
          <p:cNvSpPr/>
          <p:nvPr/>
        </p:nvSpPr>
        <p:spPr>
          <a:xfrm>
            <a:off x="152400" y="5867400"/>
            <a:ext cx="874000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-US" sz="2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Back</a:t>
            </a:r>
            <a:endParaRPr lang="en-US" sz="24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11" name="Left Arrow 10">
            <a:hlinkClick r:id="rId3" action="ppaction://hlinksldjump"/>
          </p:cNvPr>
          <p:cNvSpPr/>
          <p:nvPr/>
        </p:nvSpPr>
        <p:spPr>
          <a:xfrm>
            <a:off x="0" y="5867400"/>
            <a:ext cx="990600" cy="457200"/>
          </a:xfrm>
          <a:prstGeom prst="leftArrow">
            <a:avLst>
              <a:gd name="adj1" fmla="val 92424"/>
              <a:gd name="adj2" fmla="val 59091"/>
            </a:avLst>
          </a:prstGeom>
          <a:solidFill>
            <a:schemeClr val="accent1">
              <a:alpha val="6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 Diagonal Corner Rectangle 5"/>
          <p:cNvSpPr/>
          <p:nvPr/>
        </p:nvSpPr>
        <p:spPr>
          <a:xfrm>
            <a:off x="5410200" y="685800"/>
            <a:ext cx="3048000" cy="838200"/>
          </a:xfrm>
          <a:prstGeom prst="round2DiagRect">
            <a:avLst/>
          </a:prstGeom>
          <a:solidFill>
            <a:schemeClr val="accent1">
              <a:alpha val="6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05400" y="533400"/>
            <a:ext cx="3657600" cy="1143000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Topic 5: 800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Question:</a:t>
            </a:r>
          </a:p>
          <a:p>
            <a:r>
              <a:rPr lang="en-US" dirty="0" smtClean="0"/>
              <a:t>His death, after a failed suicide attempt. brought an end to the executions terrorizing Paris.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Answer</a:t>
            </a:r>
            <a:endParaRPr lang="en-US" dirty="0">
              <a:solidFill>
                <a:srgbClr val="FFFF00"/>
              </a:solidFill>
            </a:endParaRPr>
          </a:p>
          <a:p>
            <a:r>
              <a:rPr lang="en-US" dirty="0" smtClean="0"/>
              <a:t>Who is </a:t>
            </a:r>
            <a:r>
              <a:rPr lang="en-US" dirty="0" err="1" smtClean="0"/>
              <a:t>Maximilien</a:t>
            </a:r>
            <a:r>
              <a:rPr lang="en-US" dirty="0" smtClean="0"/>
              <a:t> Robespierre?</a:t>
            </a:r>
          </a:p>
        </p:txBody>
      </p:sp>
      <p:sp>
        <p:nvSpPr>
          <p:cNvPr id="10" name="Rectangle 9">
            <a:hlinkClick r:id="rId2" action="ppaction://hlinksldjump"/>
          </p:cNvPr>
          <p:cNvSpPr/>
          <p:nvPr/>
        </p:nvSpPr>
        <p:spPr>
          <a:xfrm>
            <a:off x="152400" y="5867400"/>
            <a:ext cx="874000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-US" sz="2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Back</a:t>
            </a:r>
            <a:endParaRPr lang="en-US" sz="24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11" name="Left Arrow 10">
            <a:hlinkClick r:id="rId3" action="ppaction://hlinksldjump"/>
          </p:cNvPr>
          <p:cNvSpPr/>
          <p:nvPr/>
        </p:nvSpPr>
        <p:spPr>
          <a:xfrm>
            <a:off x="0" y="5867400"/>
            <a:ext cx="990600" cy="457200"/>
          </a:xfrm>
          <a:prstGeom prst="leftArrow">
            <a:avLst>
              <a:gd name="adj1" fmla="val 92424"/>
              <a:gd name="adj2" fmla="val 59091"/>
            </a:avLst>
          </a:prstGeom>
          <a:solidFill>
            <a:schemeClr val="accent1">
              <a:alpha val="6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 Diagonal Corner Rectangle 5"/>
          <p:cNvSpPr/>
          <p:nvPr/>
        </p:nvSpPr>
        <p:spPr>
          <a:xfrm>
            <a:off x="5410200" y="685800"/>
            <a:ext cx="3048000" cy="838200"/>
          </a:xfrm>
          <a:prstGeom prst="round2DiagRect">
            <a:avLst/>
          </a:prstGeom>
          <a:solidFill>
            <a:schemeClr val="accent1">
              <a:alpha val="6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05400" y="533400"/>
            <a:ext cx="3657600" cy="1143000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Topic 5: 1000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Question:</a:t>
            </a:r>
          </a:p>
          <a:p>
            <a:r>
              <a:rPr lang="en-US" dirty="0" smtClean="0"/>
              <a:t>She killed the editor of </a:t>
            </a:r>
            <a:r>
              <a:rPr lang="en-US" i="1" dirty="0" smtClean="0"/>
              <a:t>The Friend of the People.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Answer</a:t>
            </a:r>
            <a:endParaRPr lang="en-US" dirty="0">
              <a:solidFill>
                <a:srgbClr val="FFFF00"/>
              </a:solidFill>
            </a:endParaRPr>
          </a:p>
          <a:p>
            <a:r>
              <a:rPr lang="en-US" dirty="0" smtClean="0"/>
              <a:t>Who is Charlotte Corday?</a:t>
            </a:r>
          </a:p>
        </p:txBody>
      </p:sp>
      <p:sp>
        <p:nvSpPr>
          <p:cNvPr id="10" name="Rectangle 9">
            <a:hlinkClick r:id="rId2" action="ppaction://hlinksldjump"/>
          </p:cNvPr>
          <p:cNvSpPr/>
          <p:nvPr/>
        </p:nvSpPr>
        <p:spPr>
          <a:xfrm>
            <a:off x="152400" y="5867400"/>
            <a:ext cx="874000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-US" sz="2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Back</a:t>
            </a:r>
            <a:endParaRPr lang="en-US" sz="24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11" name="Left Arrow 10">
            <a:hlinkClick r:id="rId3" action="ppaction://hlinksldjump"/>
          </p:cNvPr>
          <p:cNvSpPr/>
          <p:nvPr/>
        </p:nvSpPr>
        <p:spPr>
          <a:xfrm>
            <a:off x="0" y="5867400"/>
            <a:ext cx="990600" cy="457200"/>
          </a:xfrm>
          <a:prstGeom prst="leftArrow">
            <a:avLst>
              <a:gd name="adj1" fmla="val 92424"/>
              <a:gd name="adj2" fmla="val 59091"/>
            </a:avLst>
          </a:prstGeom>
          <a:solidFill>
            <a:schemeClr val="accent1">
              <a:alpha val="6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 Diagonal Corner Rectangle 5"/>
          <p:cNvSpPr/>
          <p:nvPr/>
        </p:nvSpPr>
        <p:spPr>
          <a:xfrm>
            <a:off x="5181600" y="685800"/>
            <a:ext cx="3505200" cy="1143000"/>
          </a:xfrm>
          <a:prstGeom prst="round2DiagRect">
            <a:avLst/>
          </a:prstGeom>
          <a:solidFill>
            <a:schemeClr val="accent1">
              <a:alpha val="6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05400" y="685800"/>
            <a:ext cx="3657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Bonus Question: 5000 pts.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Question:</a:t>
            </a:r>
          </a:p>
          <a:p>
            <a:r>
              <a:rPr lang="en-US" dirty="0" smtClean="0"/>
              <a:t>You can ask a question here, Since this is the Bonus Q. it should be the hardest question.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Answer</a:t>
            </a:r>
          </a:p>
          <a:p>
            <a:r>
              <a:rPr lang="en-US" dirty="0" smtClean="0"/>
              <a:t>…</a:t>
            </a:r>
          </a:p>
          <a:p>
            <a:r>
              <a:rPr lang="en-US" dirty="0" smtClean="0"/>
              <a:t>(The answer here!) </a:t>
            </a:r>
          </a:p>
        </p:txBody>
      </p:sp>
      <p:sp>
        <p:nvSpPr>
          <p:cNvPr id="14" name="Rectangle 13">
            <a:hlinkClick r:id="rId2" action="ppaction://hlinksldjump"/>
          </p:cNvPr>
          <p:cNvSpPr/>
          <p:nvPr/>
        </p:nvSpPr>
        <p:spPr>
          <a:xfrm>
            <a:off x="152400" y="5867400"/>
            <a:ext cx="874000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-US" sz="2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Back</a:t>
            </a:r>
            <a:endParaRPr lang="en-US" sz="24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15" name="Left Arrow 14">
            <a:hlinkClick r:id="rId2" action="ppaction://hlinksldjump"/>
          </p:cNvPr>
          <p:cNvSpPr/>
          <p:nvPr/>
        </p:nvSpPr>
        <p:spPr>
          <a:xfrm>
            <a:off x="0" y="5867400"/>
            <a:ext cx="990600" cy="457200"/>
          </a:xfrm>
          <a:prstGeom prst="leftArrow">
            <a:avLst>
              <a:gd name="adj1" fmla="val 92424"/>
              <a:gd name="adj2" fmla="val 59091"/>
            </a:avLst>
          </a:prstGeom>
          <a:solidFill>
            <a:schemeClr val="accent1">
              <a:alpha val="6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Left Arrow 8">
            <a:hlinkClick r:id="rId3" action="ppaction://hlinksldjump"/>
          </p:cNvPr>
          <p:cNvSpPr/>
          <p:nvPr/>
        </p:nvSpPr>
        <p:spPr>
          <a:xfrm>
            <a:off x="0" y="5867400"/>
            <a:ext cx="990600" cy="457200"/>
          </a:xfrm>
          <a:prstGeom prst="leftArrow">
            <a:avLst>
              <a:gd name="adj1" fmla="val 92424"/>
              <a:gd name="adj2" fmla="val 59091"/>
            </a:avLst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hlinkClick r:id="rId2" action="ppaction://hlinksldjump"/>
              </a:rPr>
              <a:t>Daily Double</a:t>
            </a:r>
            <a:endParaRPr lang="en-US" sz="9600" dirty="0"/>
          </a:p>
        </p:txBody>
      </p:sp>
      <p:sp>
        <p:nvSpPr>
          <p:cNvPr id="9" name="Rectangle 8"/>
          <p:cNvSpPr/>
          <p:nvPr/>
        </p:nvSpPr>
        <p:spPr>
          <a:xfrm>
            <a:off x="0" y="5380672"/>
            <a:ext cx="91440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500" dirty="0" smtClean="0"/>
              <a:t>The Winner Of The Last Round</a:t>
            </a:r>
          </a:p>
          <a:p>
            <a:pPr algn="ctr"/>
            <a:r>
              <a:rPr lang="en-US" sz="1500" dirty="0" smtClean="0"/>
              <a:t>Write Down How Much Money</a:t>
            </a:r>
          </a:p>
          <a:p>
            <a:pPr algn="ctr"/>
            <a:r>
              <a:rPr lang="en-US" sz="1500" dirty="0" smtClean="0"/>
              <a:t>You Are Willing To Risk</a:t>
            </a:r>
          </a:p>
          <a:p>
            <a:pPr algn="ctr"/>
            <a:r>
              <a:rPr lang="en-US" sz="1500" dirty="0" smtClean="0"/>
              <a:t>If You get the Question right you win that money</a:t>
            </a:r>
          </a:p>
          <a:p>
            <a:pPr algn="ctr"/>
            <a:r>
              <a:rPr lang="en-US" sz="1500" dirty="0" smtClean="0"/>
              <a:t>If you get it wrong you lose the money!</a:t>
            </a:r>
          </a:p>
          <a:p>
            <a:pPr algn="ctr"/>
            <a:endParaRPr lang="en-US" sz="15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 Diagonal Corner Rectangle 5"/>
          <p:cNvSpPr/>
          <p:nvPr/>
        </p:nvSpPr>
        <p:spPr>
          <a:xfrm>
            <a:off x="5410200" y="685800"/>
            <a:ext cx="3048000" cy="838200"/>
          </a:xfrm>
          <a:prstGeom prst="round2DiagRect">
            <a:avLst/>
          </a:prstGeom>
          <a:solidFill>
            <a:schemeClr val="accent1">
              <a:alpha val="6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05400" y="533400"/>
            <a:ext cx="3657600" cy="1143000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Topic 1: 200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Question:</a:t>
            </a:r>
          </a:p>
          <a:p>
            <a:r>
              <a:rPr lang="en-US" dirty="0" smtClean="0"/>
              <a:t>The three social classes of the Old Regime.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Answer</a:t>
            </a:r>
            <a:endParaRPr lang="en-US" dirty="0">
              <a:solidFill>
                <a:srgbClr val="FFFF00"/>
              </a:solidFill>
            </a:endParaRPr>
          </a:p>
          <a:p>
            <a:r>
              <a:rPr lang="en-US" dirty="0" smtClean="0"/>
              <a:t>What are the three estates?</a:t>
            </a:r>
          </a:p>
        </p:txBody>
      </p:sp>
      <p:sp>
        <p:nvSpPr>
          <p:cNvPr id="10" name="Rectangle 9">
            <a:hlinkClick r:id="rId2" action="ppaction://hlinksldjump"/>
          </p:cNvPr>
          <p:cNvSpPr/>
          <p:nvPr/>
        </p:nvSpPr>
        <p:spPr>
          <a:xfrm>
            <a:off x="152400" y="5867400"/>
            <a:ext cx="874000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-US" sz="2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Back</a:t>
            </a:r>
            <a:endParaRPr lang="en-US" sz="24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11" name="Left Arrow 10">
            <a:hlinkClick r:id="rId3" action="ppaction://hlinksldjump"/>
          </p:cNvPr>
          <p:cNvSpPr/>
          <p:nvPr/>
        </p:nvSpPr>
        <p:spPr>
          <a:xfrm>
            <a:off x="0" y="5867400"/>
            <a:ext cx="990600" cy="457200"/>
          </a:xfrm>
          <a:prstGeom prst="leftArrow">
            <a:avLst>
              <a:gd name="adj1" fmla="val 92424"/>
              <a:gd name="adj2" fmla="val 59091"/>
            </a:avLst>
          </a:prstGeom>
          <a:solidFill>
            <a:schemeClr val="accent1">
              <a:alpha val="6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hlinkClick r:id="rId2" action="ppaction://hlinksldjump"/>
              </a:rPr>
              <a:t>Daily Double</a:t>
            </a:r>
            <a:endParaRPr lang="en-US" sz="9600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0" y="5486400"/>
            <a:ext cx="9144000" cy="1371600"/>
          </a:xfrm>
        </p:spPr>
        <p:txBody>
          <a:bodyPr>
            <a:normAutofit fontScale="47500" lnSpcReduction="2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The Winner Of The Last Round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Write Down How Much Money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You Are Willing To Risk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If You get the Question right you win that money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If you get it wrong you lose the money!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 Diagonal Corner Rectangle 5"/>
          <p:cNvSpPr/>
          <p:nvPr/>
        </p:nvSpPr>
        <p:spPr>
          <a:xfrm>
            <a:off x="5410200" y="685800"/>
            <a:ext cx="3048000" cy="838200"/>
          </a:xfrm>
          <a:prstGeom prst="round2DiagRect">
            <a:avLst/>
          </a:prstGeom>
          <a:solidFill>
            <a:schemeClr val="accent1">
              <a:alpha val="6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05400" y="533400"/>
            <a:ext cx="3657600" cy="1143000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Topic 1: 400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Question:</a:t>
            </a:r>
          </a:p>
          <a:p>
            <a:r>
              <a:rPr lang="en-US" dirty="0" smtClean="0"/>
              <a:t>The bourgeoisie, city workers and peasants formed this social group.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Answer</a:t>
            </a:r>
            <a:endParaRPr lang="en-US" dirty="0">
              <a:solidFill>
                <a:srgbClr val="FFFF00"/>
              </a:solidFill>
            </a:endParaRPr>
          </a:p>
          <a:p>
            <a:r>
              <a:rPr lang="en-US" dirty="0" smtClean="0"/>
              <a:t>What is the Third Estate?</a:t>
            </a:r>
          </a:p>
        </p:txBody>
      </p:sp>
      <p:sp>
        <p:nvSpPr>
          <p:cNvPr id="10" name="Rectangle 9">
            <a:hlinkClick r:id="rId2" action="ppaction://hlinksldjump"/>
          </p:cNvPr>
          <p:cNvSpPr/>
          <p:nvPr/>
        </p:nvSpPr>
        <p:spPr>
          <a:xfrm>
            <a:off x="152400" y="5867400"/>
            <a:ext cx="874000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-US" sz="2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Back</a:t>
            </a:r>
            <a:endParaRPr lang="en-US" sz="24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11" name="Left Arrow 10">
            <a:hlinkClick r:id="rId3" action="ppaction://hlinksldjump"/>
          </p:cNvPr>
          <p:cNvSpPr/>
          <p:nvPr/>
        </p:nvSpPr>
        <p:spPr>
          <a:xfrm>
            <a:off x="0" y="5867400"/>
            <a:ext cx="990600" cy="457200"/>
          </a:xfrm>
          <a:prstGeom prst="leftArrow">
            <a:avLst>
              <a:gd name="adj1" fmla="val 92424"/>
              <a:gd name="adj2" fmla="val 59091"/>
            </a:avLst>
          </a:prstGeom>
          <a:solidFill>
            <a:schemeClr val="accent1">
              <a:alpha val="6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 Diagonal Corner Rectangle 5"/>
          <p:cNvSpPr/>
          <p:nvPr/>
        </p:nvSpPr>
        <p:spPr>
          <a:xfrm>
            <a:off x="5410200" y="685800"/>
            <a:ext cx="3048000" cy="838200"/>
          </a:xfrm>
          <a:prstGeom prst="round2DiagRect">
            <a:avLst/>
          </a:prstGeom>
          <a:solidFill>
            <a:schemeClr val="accent1">
              <a:alpha val="6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05400" y="533400"/>
            <a:ext cx="3657600" cy="1143000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Topic 1: 600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Question:</a:t>
            </a:r>
          </a:p>
          <a:p>
            <a:r>
              <a:rPr lang="en-US" dirty="0" smtClean="0"/>
              <a:t>Poor wheat crops and aid for this revolution led to an economic crisis in France.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Answer</a:t>
            </a:r>
            <a:endParaRPr lang="en-US" dirty="0">
              <a:solidFill>
                <a:srgbClr val="FFFF00"/>
              </a:solidFill>
            </a:endParaRPr>
          </a:p>
          <a:p>
            <a:r>
              <a:rPr lang="en-US" dirty="0" smtClean="0"/>
              <a:t>What is the American Revolution?</a:t>
            </a:r>
          </a:p>
        </p:txBody>
      </p:sp>
      <p:sp>
        <p:nvSpPr>
          <p:cNvPr id="10" name="Rectangle 9">
            <a:hlinkClick r:id="rId2" action="ppaction://hlinksldjump"/>
          </p:cNvPr>
          <p:cNvSpPr/>
          <p:nvPr/>
        </p:nvSpPr>
        <p:spPr>
          <a:xfrm>
            <a:off x="152400" y="5867400"/>
            <a:ext cx="874000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-US" sz="2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Back</a:t>
            </a:r>
            <a:endParaRPr lang="en-US" sz="24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11" name="Left Arrow 10">
            <a:hlinkClick r:id="rId3" action="ppaction://hlinksldjump"/>
          </p:cNvPr>
          <p:cNvSpPr/>
          <p:nvPr/>
        </p:nvSpPr>
        <p:spPr>
          <a:xfrm>
            <a:off x="0" y="5867400"/>
            <a:ext cx="990600" cy="457200"/>
          </a:xfrm>
          <a:prstGeom prst="leftArrow">
            <a:avLst>
              <a:gd name="adj1" fmla="val 92424"/>
              <a:gd name="adj2" fmla="val 59091"/>
            </a:avLst>
          </a:prstGeom>
          <a:solidFill>
            <a:schemeClr val="accent1">
              <a:alpha val="6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 Diagonal Corner Rectangle 5"/>
          <p:cNvSpPr/>
          <p:nvPr/>
        </p:nvSpPr>
        <p:spPr>
          <a:xfrm>
            <a:off x="5410200" y="685800"/>
            <a:ext cx="3048000" cy="838200"/>
          </a:xfrm>
          <a:prstGeom prst="round2DiagRect">
            <a:avLst/>
          </a:prstGeom>
          <a:solidFill>
            <a:schemeClr val="accent1">
              <a:alpha val="6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05400" y="533400"/>
            <a:ext cx="3657600" cy="1143000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Topic 1: 800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Question:</a:t>
            </a:r>
          </a:p>
          <a:p>
            <a:r>
              <a:rPr lang="en-US" dirty="0" smtClean="0"/>
              <a:t>These two social groups owned much of France, but paid little in taxes.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Answer</a:t>
            </a:r>
            <a:endParaRPr lang="en-US" dirty="0">
              <a:solidFill>
                <a:srgbClr val="FFFF00"/>
              </a:solidFill>
            </a:endParaRPr>
          </a:p>
          <a:p>
            <a:r>
              <a:rPr lang="en-US" dirty="0" smtClean="0"/>
              <a:t>Who are the clergy and nobility?</a:t>
            </a:r>
          </a:p>
        </p:txBody>
      </p:sp>
      <p:sp>
        <p:nvSpPr>
          <p:cNvPr id="10" name="Rectangle 9">
            <a:hlinkClick r:id="rId2" action="ppaction://hlinksldjump"/>
          </p:cNvPr>
          <p:cNvSpPr/>
          <p:nvPr/>
        </p:nvSpPr>
        <p:spPr>
          <a:xfrm>
            <a:off x="152400" y="5867400"/>
            <a:ext cx="874000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-US" sz="2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Back</a:t>
            </a:r>
            <a:endParaRPr lang="en-US" sz="24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11" name="Left Arrow 10">
            <a:hlinkClick r:id="rId3" action="ppaction://hlinksldjump"/>
          </p:cNvPr>
          <p:cNvSpPr/>
          <p:nvPr/>
        </p:nvSpPr>
        <p:spPr>
          <a:xfrm>
            <a:off x="0" y="5867400"/>
            <a:ext cx="990600" cy="457200"/>
          </a:xfrm>
          <a:prstGeom prst="leftArrow">
            <a:avLst>
              <a:gd name="adj1" fmla="val 92424"/>
              <a:gd name="adj2" fmla="val 59091"/>
            </a:avLst>
          </a:prstGeom>
          <a:solidFill>
            <a:schemeClr val="accent1">
              <a:alpha val="6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 Diagonal Corner Rectangle 5"/>
          <p:cNvSpPr/>
          <p:nvPr/>
        </p:nvSpPr>
        <p:spPr>
          <a:xfrm>
            <a:off x="5410200" y="685800"/>
            <a:ext cx="3048000" cy="838200"/>
          </a:xfrm>
          <a:prstGeom prst="round2DiagRect">
            <a:avLst/>
          </a:prstGeom>
          <a:solidFill>
            <a:schemeClr val="accent1">
              <a:alpha val="6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05400" y="533400"/>
            <a:ext cx="3657600" cy="1143000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Topic 1: 1000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Question:</a:t>
            </a:r>
          </a:p>
          <a:p>
            <a:r>
              <a:rPr lang="en-US" dirty="0" smtClean="0"/>
              <a:t>The disparaging title given to the queen by the over-taxed French bourgeoisie and city workers.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Answer</a:t>
            </a:r>
            <a:endParaRPr lang="en-US" dirty="0">
              <a:solidFill>
                <a:srgbClr val="FFFF00"/>
              </a:solidFill>
            </a:endParaRPr>
          </a:p>
          <a:p>
            <a:r>
              <a:rPr lang="en-US" dirty="0" smtClean="0"/>
              <a:t>Who is Madam Deficit?</a:t>
            </a:r>
          </a:p>
        </p:txBody>
      </p:sp>
      <p:sp>
        <p:nvSpPr>
          <p:cNvPr id="10" name="Rectangle 9">
            <a:hlinkClick r:id="rId2" action="ppaction://hlinksldjump"/>
          </p:cNvPr>
          <p:cNvSpPr/>
          <p:nvPr/>
        </p:nvSpPr>
        <p:spPr>
          <a:xfrm>
            <a:off x="152400" y="5867400"/>
            <a:ext cx="874000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-US" sz="2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Back</a:t>
            </a:r>
            <a:endParaRPr lang="en-US" sz="24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11" name="Left Arrow 10">
            <a:hlinkClick r:id="rId3" action="ppaction://hlinksldjump"/>
          </p:cNvPr>
          <p:cNvSpPr/>
          <p:nvPr/>
        </p:nvSpPr>
        <p:spPr>
          <a:xfrm>
            <a:off x="0" y="5867400"/>
            <a:ext cx="990600" cy="457200"/>
          </a:xfrm>
          <a:prstGeom prst="leftArrow">
            <a:avLst>
              <a:gd name="adj1" fmla="val 92424"/>
              <a:gd name="adj2" fmla="val 59091"/>
            </a:avLst>
          </a:prstGeom>
          <a:solidFill>
            <a:schemeClr val="accent1">
              <a:alpha val="6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 Diagonal Corner Rectangle 5"/>
          <p:cNvSpPr/>
          <p:nvPr/>
        </p:nvSpPr>
        <p:spPr>
          <a:xfrm>
            <a:off x="5410200" y="685800"/>
            <a:ext cx="3048000" cy="838200"/>
          </a:xfrm>
          <a:prstGeom prst="round2DiagRect">
            <a:avLst/>
          </a:prstGeom>
          <a:solidFill>
            <a:schemeClr val="accent1">
              <a:alpha val="6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05400" y="533400"/>
            <a:ext cx="3657600" cy="1143000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Topic 2: 200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Question:</a:t>
            </a:r>
          </a:p>
          <a:p>
            <a:r>
              <a:rPr lang="en-US" dirty="0" smtClean="0"/>
              <a:t>The last Bourbon king of France before the Revolution.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Answer</a:t>
            </a:r>
            <a:endParaRPr lang="en-US" dirty="0">
              <a:solidFill>
                <a:srgbClr val="FFFF00"/>
              </a:solidFill>
            </a:endParaRPr>
          </a:p>
          <a:p>
            <a:r>
              <a:rPr lang="en-US" dirty="0" smtClean="0"/>
              <a:t>Who is Louis XVI?</a:t>
            </a:r>
          </a:p>
        </p:txBody>
      </p:sp>
      <p:sp>
        <p:nvSpPr>
          <p:cNvPr id="10" name="Rectangle 9">
            <a:hlinkClick r:id="rId2" action="ppaction://hlinksldjump"/>
          </p:cNvPr>
          <p:cNvSpPr/>
          <p:nvPr/>
        </p:nvSpPr>
        <p:spPr>
          <a:xfrm>
            <a:off x="152400" y="5867400"/>
            <a:ext cx="874000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-US" sz="2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Back</a:t>
            </a:r>
            <a:endParaRPr lang="en-US" sz="24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11" name="Left Arrow 10">
            <a:hlinkClick r:id="rId3" action="ppaction://hlinksldjump"/>
          </p:cNvPr>
          <p:cNvSpPr/>
          <p:nvPr/>
        </p:nvSpPr>
        <p:spPr>
          <a:xfrm>
            <a:off x="0" y="5867400"/>
            <a:ext cx="990600" cy="457200"/>
          </a:xfrm>
          <a:prstGeom prst="leftArrow">
            <a:avLst>
              <a:gd name="adj1" fmla="val 92424"/>
              <a:gd name="adj2" fmla="val 59091"/>
            </a:avLst>
          </a:prstGeom>
          <a:solidFill>
            <a:schemeClr val="accent1">
              <a:alpha val="6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 Diagonal Corner Rectangle 5"/>
          <p:cNvSpPr/>
          <p:nvPr/>
        </p:nvSpPr>
        <p:spPr>
          <a:xfrm>
            <a:off x="5410200" y="685800"/>
            <a:ext cx="3048000" cy="838200"/>
          </a:xfrm>
          <a:prstGeom prst="round2DiagRect">
            <a:avLst/>
          </a:prstGeom>
          <a:solidFill>
            <a:schemeClr val="accent1">
              <a:alpha val="6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05400" y="533400"/>
            <a:ext cx="3657600" cy="1143000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Topic 2: 400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Question:</a:t>
            </a:r>
          </a:p>
          <a:p>
            <a:r>
              <a:rPr lang="en-US" dirty="0" smtClean="0"/>
              <a:t>The young Hapsburg princess who arranged marriage helped lead to Revolution.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Answer</a:t>
            </a:r>
            <a:endParaRPr lang="en-US" dirty="0">
              <a:solidFill>
                <a:srgbClr val="FFFF00"/>
              </a:solidFill>
            </a:endParaRPr>
          </a:p>
          <a:p>
            <a:r>
              <a:rPr lang="en-US" dirty="0" smtClean="0"/>
              <a:t>Who is Marie Antoinette?</a:t>
            </a:r>
          </a:p>
        </p:txBody>
      </p:sp>
      <p:sp>
        <p:nvSpPr>
          <p:cNvPr id="10" name="Rectangle 9">
            <a:hlinkClick r:id="rId2" action="ppaction://hlinksldjump"/>
          </p:cNvPr>
          <p:cNvSpPr/>
          <p:nvPr/>
        </p:nvSpPr>
        <p:spPr>
          <a:xfrm>
            <a:off x="152400" y="5867400"/>
            <a:ext cx="874000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-US" sz="2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Back</a:t>
            </a:r>
            <a:endParaRPr lang="en-US" sz="24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11" name="Left Arrow 10">
            <a:hlinkClick r:id="rId3" action="ppaction://hlinksldjump"/>
          </p:cNvPr>
          <p:cNvSpPr/>
          <p:nvPr/>
        </p:nvSpPr>
        <p:spPr>
          <a:xfrm>
            <a:off x="0" y="5867400"/>
            <a:ext cx="990600" cy="457200"/>
          </a:xfrm>
          <a:prstGeom prst="leftArrow">
            <a:avLst>
              <a:gd name="adj1" fmla="val 92424"/>
              <a:gd name="adj2" fmla="val 59091"/>
            </a:avLst>
          </a:prstGeom>
          <a:solidFill>
            <a:schemeClr val="accent1">
              <a:alpha val="6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Jeopardy ga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Jeopardy game</Template>
  <TotalTime>99</TotalTime>
  <Words>893</Words>
  <Application>Microsoft Office PowerPoint</Application>
  <PresentationFormat>On-screen Show (4:3)</PresentationFormat>
  <Paragraphs>202</Paragraphs>
  <Slides>30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Jeopardy game</vt:lpstr>
      <vt:lpstr>Slide 1</vt:lpstr>
      <vt:lpstr>The French Revolution</vt:lpstr>
      <vt:lpstr>Topic 1: 200</vt:lpstr>
      <vt:lpstr>Topic 1: 400</vt:lpstr>
      <vt:lpstr>Topic 1: 600</vt:lpstr>
      <vt:lpstr>Topic 1: 800</vt:lpstr>
      <vt:lpstr>Topic 1: 1000</vt:lpstr>
      <vt:lpstr>Topic 2: 200</vt:lpstr>
      <vt:lpstr>Topic 2: 400</vt:lpstr>
      <vt:lpstr>Topic 2: 600</vt:lpstr>
      <vt:lpstr>Topic 2: 800</vt:lpstr>
      <vt:lpstr>Topic 2: 1000</vt:lpstr>
      <vt:lpstr>Topic 3: 200</vt:lpstr>
      <vt:lpstr>Topic 3: 400</vt:lpstr>
      <vt:lpstr>Topic 3: 600</vt:lpstr>
      <vt:lpstr>Topic 3: 800</vt:lpstr>
      <vt:lpstr>Topic 3: 1000</vt:lpstr>
      <vt:lpstr>Topic 4: 200</vt:lpstr>
      <vt:lpstr>Topic 4: 400</vt:lpstr>
      <vt:lpstr>Topic 4: 600</vt:lpstr>
      <vt:lpstr>Topic 4: 800</vt:lpstr>
      <vt:lpstr>Topic 4: 1000</vt:lpstr>
      <vt:lpstr>Topic 5: 200</vt:lpstr>
      <vt:lpstr>Topic 5: 400</vt:lpstr>
      <vt:lpstr>Topic 5: 600</vt:lpstr>
      <vt:lpstr>Topic 5: 800</vt:lpstr>
      <vt:lpstr>Topic 5: 1000</vt:lpstr>
      <vt:lpstr>Bonus Question: 5000 pts.</vt:lpstr>
      <vt:lpstr>Daily Double</vt:lpstr>
      <vt:lpstr>Daily Double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walters</dc:creator>
  <cp:lastModifiedBy>jwalters</cp:lastModifiedBy>
  <cp:revision>11</cp:revision>
  <dcterms:created xsi:type="dcterms:W3CDTF">2010-02-28T23:46:02Z</dcterms:created>
  <dcterms:modified xsi:type="dcterms:W3CDTF">2011-02-11T17:57:13Z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TC300049431033</vt:lpwstr>
  </property>
</Properties>
</file>