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0"/>
  </p:notesMasterIdLst>
  <p:sldIdLst>
    <p:sldId id="257" r:id="rId2"/>
    <p:sldId id="297" r:id="rId3"/>
    <p:sldId id="258" r:id="rId4"/>
    <p:sldId id="256" r:id="rId5"/>
    <p:sldId id="265" r:id="rId6"/>
    <p:sldId id="260" r:id="rId7"/>
    <p:sldId id="259" r:id="rId8"/>
    <p:sldId id="262" r:id="rId9"/>
    <p:sldId id="264" r:id="rId10"/>
    <p:sldId id="266" r:id="rId11"/>
    <p:sldId id="268" r:id="rId12"/>
    <p:sldId id="269" r:id="rId13"/>
    <p:sldId id="270" r:id="rId14"/>
    <p:sldId id="272" r:id="rId15"/>
    <p:sldId id="273" r:id="rId16"/>
    <p:sldId id="274" r:id="rId17"/>
    <p:sldId id="278" r:id="rId18"/>
    <p:sldId id="276" r:id="rId19"/>
    <p:sldId id="275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90" r:id="rId28"/>
    <p:sldId id="285" r:id="rId29"/>
    <p:sldId id="286" r:id="rId30"/>
    <p:sldId id="292" r:id="rId31"/>
    <p:sldId id="291" r:id="rId32"/>
    <p:sldId id="296" r:id="rId33"/>
    <p:sldId id="295" r:id="rId34"/>
    <p:sldId id="293" r:id="rId35"/>
    <p:sldId id="294" r:id="rId36"/>
    <p:sldId id="287" r:id="rId37"/>
    <p:sldId id="288" r:id="rId38"/>
    <p:sldId id="289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E51D3-E798-0841-8788-52BC4AD853C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6A8E2-2F44-6649-925E-E1A2F841D3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0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Population of Holstein = German; Schleswig</a:t>
            </a:r>
            <a:r>
              <a:rPr lang="en-US" baseline="0" dirty="0" smtClean="0"/>
              <a:t> = mixture of Germans and Danes</a:t>
            </a:r>
          </a:p>
          <a:p>
            <a:r>
              <a:rPr lang="en-US" baseline="0" dirty="0" err="1" smtClean="0"/>
              <a:t>Dnaish</a:t>
            </a:r>
            <a:r>
              <a:rPr lang="en-US" baseline="0" dirty="0" smtClean="0"/>
              <a:t> king ruled the two duchies even though their constitutions made them </a:t>
            </a:r>
            <a:r>
              <a:rPr lang="en-US" baseline="0" dirty="0" err="1" smtClean="0"/>
              <a:t>seaparte</a:t>
            </a:r>
            <a:r>
              <a:rPr lang="en-US" baseline="0" dirty="0" smtClean="0"/>
              <a:t> from Denmark</a:t>
            </a:r>
          </a:p>
          <a:p>
            <a:r>
              <a:rPr lang="en-US" baseline="0" dirty="0" smtClean="0"/>
              <a:t>1863: Christian IX took the Danish throne, proclaimed a new constitution in which he tried to annex Schleswig for Denmark</a:t>
            </a:r>
          </a:p>
          <a:p>
            <a:r>
              <a:rPr lang="en-US" baseline="0" dirty="0" smtClean="0"/>
              <a:t>Prussia and Austria protest new constitution; demand it be revoked; Denmark refuses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War</a:t>
            </a:r>
          </a:p>
          <a:p>
            <a:r>
              <a:rPr lang="en-US" baseline="0" dirty="0" smtClean="0">
                <a:sym typeface="Wingdings"/>
              </a:rPr>
              <a:t>Denmark hopes for help from France or Great Britain, doesn’t happen. Three months of fighting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6A8E2-2F44-6649-925E-E1A2F841D30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months</a:t>
            </a:r>
            <a:r>
              <a:rPr lang="en-US" baseline="0" dirty="0" smtClean="0"/>
              <a:t> of fighting; Denmark surrenders; </a:t>
            </a:r>
          </a:p>
          <a:p>
            <a:r>
              <a:rPr lang="en-US" baseline="0" dirty="0" smtClean="0"/>
              <a:t>Peace treaty – two duchies to Prussia and Austria jointly</a:t>
            </a:r>
          </a:p>
          <a:p>
            <a:r>
              <a:rPr lang="en-US" baseline="0" dirty="0" smtClean="0"/>
              <a:t>	Austria wants combined to create one new state for German Confederation</a:t>
            </a:r>
          </a:p>
          <a:p>
            <a:r>
              <a:rPr lang="en-US" baseline="0" dirty="0" smtClean="0"/>
              <a:t>	Prussia opposes idea</a:t>
            </a:r>
          </a:p>
          <a:p>
            <a:r>
              <a:rPr lang="en-US" baseline="0" dirty="0" smtClean="0"/>
              <a:t>	</a:t>
            </a:r>
            <a:r>
              <a:rPr lang="en-US" baseline="0" dirty="0" err="1" smtClean="0"/>
              <a:t>Prussial</a:t>
            </a:r>
            <a:r>
              <a:rPr lang="en-US" baseline="0" dirty="0" smtClean="0"/>
              <a:t> gets Schleswig and Austria gets Holstein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6A8E2-2F44-6649-925E-E1A2F841D30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1868 revolt in Spain, new king Prince Leopold von </a:t>
            </a:r>
            <a:r>
              <a:rPr lang="en-US" dirty="0" err="1" smtClean="0"/>
              <a:t>Hohenz</a:t>
            </a:r>
            <a:endParaRPr lang="en-US" dirty="0" smtClean="0"/>
          </a:p>
          <a:p>
            <a:pPr lvl="1"/>
            <a:r>
              <a:rPr lang="en-US" dirty="0" smtClean="0"/>
              <a:t>France protests</a:t>
            </a:r>
          </a:p>
          <a:p>
            <a:pPr lvl="1"/>
            <a:r>
              <a:rPr lang="en-US" dirty="0" err="1" smtClean="0"/>
              <a:t>Hohenz’s</a:t>
            </a:r>
            <a:r>
              <a:rPr lang="en-US" dirty="0" smtClean="0"/>
              <a:t> name withdraws</a:t>
            </a:r>
          </a:p>
          <a:p>
            <a:r>
              <a:rPr lang="en-US" dirty="0" smtClean="0"/>
              <a:t>French demand that King William forever renounce any attempt to put a Hohenzollern on the throne of Spain</a:t>
            </a:r>
          </a:p>
          <a:p>
            <a:pPr lvl="1"/>
            <a:r>
              <a:rPr lang="en-US" dirty="0" smtClean="0"/>
              <a:t>Demand presented to King</a:t>
            </a:r>
          </a:p>
          <a:p>
            <a:pPr lvl="1"/>
            <a:r>
              <a:rPr lang="en-US" dirty="0" smtClean="0"/>
              <a:t>King William refuses to promise, responds in a telegram in a friendly manner</a:t>
            </a:r>
          </a:p>
          <a:p>
            <a:pPr lvl="1"/>
            <a:r>
              <a:rPr lang="en-US" dirty="0" smtClean="0"/>
              <a:t>Bismarck doctors the report to make it sound like the king refused to see the ambassador again</a:t>
            </a:r>
          </a:p>
          <a:p>
            <a:pPr lvl="1"/>
            <a:r>
              <a:rPr lang="en-US" dirty="0" smtClean="0"/>
              <a:t>French use this telegram as cause for war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6A8E2-2F44-6649-925E-E1A2F841D30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CF8A-597D-C846-95D8-FA598134D46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E2AFE-BC39-D94B-B748-472C770615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CF8A-597D-C846-95D8-FA598134D46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2AFE-BC39-D94B-B748-472C77061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CF8A-597D-C846-95D8-FA598134D46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2AFE-BC39-D94B-B748-472C77061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0ABCF8A-597D-C846-95D8-FA598134D46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67E2AFE-BC39-D94B-B748-472C770615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CF8A-597D-C846-95D8-FA598134D46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2AFE-BC39-D94B-B748-472C770615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CF8A-597D-C846-95D8-FA598134D46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2AFE-BC39-D94B-B748-472C770615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2AFE-BC39-D94B-B748-472C770615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CF8A-597D-C846-95D8-FA598134D46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CF8A-597D-C846-95D8-FA598134D46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2AFE-BC39-D94B-B748-472C770615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CF8A-597D-C846-95D8-FA598134D46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2AFE-BC39-D94B-B748-472C77061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0ABCF8A-597D-C846-95D8-FA598134D46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7E2AFE-BC39-D94B-B748-472C770615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CF8A-597D-C846-95D8-FA598134D46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E2AFE-BC39-D94B-B748-472C770615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0ABCF8A-597D-C846-95D8-FA598134D46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67E2AFE-BC39-D94B-B748-472C770615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Nationalists</a:t>
            </a:r>
            <a:r>
              <a:rPr lang="en-US" dirty="0" smtClean="0"/>
              <a:t>: people who believe that people of a single “nationality” should unite under a single government</a:t>
            </a:r>
          </a:p>
          <a:p>
            <a:r>
              <a:rPr lang="en-US" dirty="0" smtClean="0"/>
              <a:t>Goal of Nationalists? Create a </a:t>
            </a:r>
            <a:r>
              <a:rPr lang="en-US" b="1" dirty="0" smtClean="0"/>
              <a:t>NATION-STATE</a:t>
            </a:r>
          </a:p>
          <a:p>
            <a:pPr lvl="1"/>
            <a:r>
              <a:rPr lang="en-US" dirty="0" smtClean="0"/>
              <a:t>Bonds that create a nation-state? Nationality, Language, Culture, Religion, History, and Territory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Liberal rioters in Berlin</a:t>
            </a:r>
          </a:p>
          <a:p>
            <a:r>
              <a:rPr lang="en-US" dirty="0" smtClean="0"/>
              <a:t>Result in the </a:t>
            </a:r>
            <a:r>
              <a:rPr lang="en-US" b="1" dirty="0" smtClean="0"/>
              <a:t>Frankfurt Parliament</a:t>
            </a:r>
            <a:endParaRPr lang="en-US" dirty="0" smtClean="0"/>
          </a:p>
          <a:p>
            <a:pPr lvl="1"/>
            <a:r>
              <a:rPr lang="en-US" dirty="0" smtClean="0"/>
              <a:t>Desire for a unified Germany grows</a:t>
            </a:r>
          </a:p>
          <a:p>
            <a:pPr lvl="1"/>
            <a:r>
              <a:rPr lang="en-US" dirty="0" smtClean="0"/>
              <a:t>Austria opposes centralized government in Germany</a:t>
            </a:r>
          </a:p>
          <a:p>
            <a:pPr lvl="1"/>
            <a:r>
              <a:rPr lang="en-US" dirty="0" smtClean="0"/>
              <a:t>Prussian king offered crown of a unified German Empire</a:t>
            </a:r>
            <a:endParaRPr lang="en-US" b="1" dirty="0" smtClean="0"/>
          </a:p>
          <a:p>
            <a:r>
              <a:rPr lang="en-US" dirty="0" smtClean="0"/>
              <a:t>Democratic reforms do not extend to Prussia, however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Revolution of 1848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5479" y="45275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German language</a:t>
            </a:r>
          </a:p>
          <a:p>
            <a:r>
              <a:rPr lang="en-US" dirty="0" smtClean="0"/>
              <a:t>1834: </a:t>
            </a:r>
            <a:r>
              <a:rPr lang="en-US" b="1" dirty="0" smtClean="0"/>
              <a:t>Zollverein</a:t>
            </a:r>
            <a:r>
              <a:rPr lang="en-US" dirty="0" smtClean="0"/>
              <a:t> created</a:t>
            </a:r>
          </a:p>
          <a:p>
            <a:pPr lvl="1"/>
            <a:r>
              <a:rPr lang="en-US" dirty="0" smtClean="0"/>
              <a:t>Customs union that removed tariffs on products traded between German states (</a:t>
            </a:r>
            <a:r>
              <a:rPr lang="en-US" b="1" dirty="0" smtClean="0"/>
              <a:t>economic unity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By 1854, majority of German involved </a:t>
            </a:r>
          </a:p>
          <a:p>
            <a:r>
              <a:rPr lang="en-US" dirty="0" smtClean="0"/>
              <a:t>Cultural unity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Basis for German nationalism?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there is going to be one Germany, which major power should lead the fight for unification?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33693" y="1981200"/>
            <a:ext cx="14670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Prussia</a:t>
            </a:r>
            <a:endParaRPr lang="en-US" sz="32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1848" y="35704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889515"/>
            <a:ext cx="82296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+mj-lt"/>
                <a:cs typeface="Constantia (Body)"/>
              </a:rPr>
              <a:t>If Prussia is the leading force in German unification, what is its Italian counterpart?</a:t>
            </a:r>
            <a:endParaRPr lang="en-US" sz="3800" dirty="0">
              <a:latin typeface="+mj-lt"/>
              <a:cs typeface="Constantia (Body)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6514" y="5374132"/>
            <a:ext cx="3961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Piedmont-Sardinia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Revolution of 1848</a:t>
            </a:r>
          </a:p>
          <a:p>
            <a:pPr lvl="1"/>
            <a:r>
              <a:rPr lang="en-US" dirty="0" smtClean="0"/>
              <a:t>Liberal revolution</a:t>
            </a:r>
          </a:p>
          <a:p>
            <a:pPr lvl="1"/>
            <a:r>
              <a:rPr lang="en-US" dirty="0" smtClean="0"/>
              <a:t>Desire for German unification grows</a:t>
            </a:r>
          </a:p>
          <a:p>
            <a:r>
              <a:rPr lang="en-US" dirty="0" smtClean="0"/>
              <a:t>Promise of Reforms in Prussia</a:t>
            </a:r>
          </a:p>
          <a:p>
            <a:pPr lvl="1"/>
            <a:r>
              <a:rPr lang="en-US" dirty="0" smtClean="0"/>
              <a:t>Promise of liberal reforms</a:t>
            </a:r>
          </a:p>
          <a:p>
            <a:r>
              <a:rPr lang="en-US" dirty="0" smtClean="0"/>
              <a:t>Creation of the Zollverein</a:t>
            </a:r>
          </a:p>
          <a:p>
            <a:pPr lvl="1"/>
            <a:r>
              <a:rPr lang="en-US" dirty="0" smtClean="0"/>
              <a:t>Economic alliance between German states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Setting the Stage for German Unification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King Wilhelm I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Prussian Government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en-US" dirty="0" smtClean="0"/>
              <a:t>Prime Minister Otto von Bismarck</a:t>
            </a:r>
            <a:endParaRPr lang="en-US" dirty="0"/>
          </a:p>
        </p:txBody>
      </p:sp>
      <p:pic>
        <p:nvPicPr>
          <p:cNvPr id="10" name="Picture 3" descr="wilhelm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2000" contrast="6000"/>
          </a:blip>
          <a:srcRect l="-40070" r="-40070"/>
          <a:stretch>
            <a:fillRect/>
          </a:stretch>
        </p:blipFill>
        <p:spPr bwMode="auto">
          <a:prstGeom prst="rect">
            <a:avLst/>
          </a:prstGeom>
          <a:noFill/>
          <a:ln w="9525">
            <a:solidFill>
              <a:schemeClr val="hlink">
                <a:alpha val="0"/>
              </a:schemeClr>
            </a:solidFill>
            <a:miter lim="800000"/>
            <a:headEnd/>
            <a:tailEnd/>
          </a:ln>
        </p:spPr>
      </p:pic>
      <p:pic>
        <p:nvPicPr>
          <p:cNvPr id="11" name="Picture 3" descr="otto-bismarck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 l="-6990" r="-6990"/>
          <a:stretch>
            <a:fillRect/>
          </a:stretch>
        </p:blipFill>
        <p:spPr bwMode="auto">
          <a:prstGeom prst="rect">
            <a:avLst/>
          </a:prstGeom>
          <a:noFill/>
          <a:ln w="9525">
            <a:solidFill>
              <a:schemeClr val="hlink">
                <a:alpha val="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Otto von Bismarck</a:t>
            </a:r>
            <a:br>
              <a:rPr lang="en-US" dirty="0" smtClean="0"/>
            </a:br>
            <a:r>
              <a:rPr lang="en-US" dirty="0" smtClean="0"/>
              <a:t>(1815-1898)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Prime minister of Prussia 1862-1890</a:t>
            </a:r>
          </a:p>
          <a:p>
            <a:r>
              <a:rPr lang="en-US" dirty="0" smtClean="0"/>
              <a:t>Became chancellor of Northern German Confederation in 1867</a:t>
            </a:r>
          </a:p>
          <a:p>
            <a:r>
              <a:rPr lang="en-US" dirty="0" smtClean="0"/>
              <a:t>“The Iron Chancellor”</a:t>
            </a:r>
          </a:p>
          <a:p>
            <a:r>
              <a:rPr lang="en-US" dirty="0" smtClean="0"/>
              <a:t>“ The less people know about how laws and sausages are made, the better they’ll sleep at night”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003" y="1371600"/>
            <a:ext cx="3293479" cy="4895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liberal like revolutionaries; conservative, supported king of Prussia</a:t>
            </a:r>
          </a:p>
          <a:p>
            <a:r>
              <a:rPr lang="en-US" dirty="0" smtClean="0"/>
              <a:t>Believed Prussia destined to lead German people to unification</a:t>
            </a:r>
          </a:p>
          <a:p>
            <a:r>
              <a:rPr lang="en-US" dirty="0" smtClean="0"/>
              <a:t>Practiced </a:t>
            </a:r>
            <a:r>
              <a:rPr lang="en-US" b="1" dirty="0" err="1" smtClean="0"/>
              <a:t>realpolitik</a:t>
            </a:r>
            <a:endParaRPr lang="en-US" dirty="0" smtClean="0"/>
          </a:p>
          <a:p>
            <a:pPr lvl="1"/>
            <a:r>
              <a:rPr lang="en-US" dirty="0" smtClean="0"/>
              <a:t>“Politics of reality”</a:t>
            </a:r>
          </a:p>
          <a:p>
            <a:pPr lvl="1"/>
            <a:r>
              <a:rPr lang="en-US" dirty="0" smtClean="0"/>
              <a:t>Tough power politics, no room for idealism</a:t>
            </a:r>
          </a:p>
          <a:p>
            <a:r>
              <a:rPr lang="en-US" dirty="0" smtClean="0"/>
              <a:t>Using “blood and iron” to gain German unification</a:t>
            </a:r>
          </a:p>
          <a:p>
            <a:pPr lvl="1"/>
            <a:r>
              <a:rPr lang="en-US" dirty="0" smtClean="0"/>
              <a:t>Builds up Prussian army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Bismarck’s Philosophy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Bismarck becomes Prime Minister and begins administering a policy based on </a:t>
            </a:r>
            <a:r>
              <a:rPr lang="en-US" b="1" dirty="0" err="1" smtClean="0"/>
              <a:t>realpolitik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Danish War (1864)</a:t>
            </a:r>
          </a:p>
          <a:p>
            <a:pPr marL="514350" indent="-514350">
              <a:buAutoNum type="arabicParenR"/>
            </a:pPr>
            <a:r>
              <a:rPr lang="en-US" dirty="0" smtClean="0"/>
              <a:t>Austro-Prussian War (1866)</a:t>
            </a:r>
          </a:p>
          <a:p>
            <a:pPr marL="514350" indent="-514350">
              <a:buAutoNum type="arabicParenR"/>
            </a:pPr>
            <a:r>
              <a:rPr lang="en-US" dirty="0" smtClean="0"/>
              <a:t>Creation of Northern German Confederation (1867)</a:t>
            </a:r>
          </a:p>
          <a:p>
            <a:pPr marL="514350" indent="-514350">
              <a:buAutoNum type="arabicParenR"/>
            </a:pPr>
            <a:r>
              <a:rPr lang="en-US" smtClean="0"/>
              <a:t>Ems </a:t>
            </a:r>
            <a:r>
              <a:rPr lang="en-US" dirty="0" smtClean="0"/>
              <a:t>Dispatch, catalyst for war (1870)</a:t>
            </a:r>
          </a:p>
          <a:p>
            <a:pPr marL="514350" indent="-514350">
              <a:buAutoNum type="arabicParenR"/>
            </a:pPr>
            <a:r>
              <a:rPr lang="en-US" dirty="0" smtClean="0"/>
              <a:t>Franco-Prussian War (1870-1871)</a:t>
            </a:r>
          </a:p>
          <a:p>
            <a:pPr marL="880110" lvl="1" indent="-514350">
              <a:buNone/>
            </a:pPr>
            <a:r>
              <a:rPr lang="en-US" dirty="0" smtClean="0"/>
              <a:t>	Treaty of  Frankfurt</a:t>
            </a:r>
          </a:p>
          <a:p>
            <a:pPr marL="880110" lvl="1" indent="-514350">
              <a:buNone/>
            </a:pPr>
            <a:r>
              <a:rPr lang="en-US" dirty="0" smtClean="0"/>
              <a:t>	Coronation of Kaiser Wilhelm 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German Unification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King Wilhelm I unable to pass reforms expanding military through a liberal parliament</a:t>
            </a:r>
          </a:p>
          <a:p>
            <a:pPr lvl="1"/>
            <a:r>
              <a:rPr lang="en-US" dirty="0" smtClean="0"/>
              <a:t>Junkers (Prussia’s landowning class) support the king</a:t>
            </a:r>
          </a:p>
          <a:p>
            <a:pPr lvl="1"/>
            <a:r>
              <a:rPr lang="en-US" dirty="0" smtClean="0"/>
              <a:t>Strongly conservative and opposed liberal class</a:t>
            </a:r>
          </a:p>
          <a:p>
            <a:r>
              <a:rPr lang="en-US" dirty="0" smtClean="0"/>
              <a:t>Bismarck declares that he will rule without consent of Parliament – violating constitution</a:t>
            </a:r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actions as Prime Minister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i="1" dirty="0" smtClean="0"/>
              <a:t>“Germany does not look to Prussia’s liberalism but to her power…Not by speeches and majorities will the great questions of the day be decided – that was the mistake of 1848-1849 – but by iron and blood”</a:t>
            </a:r>
            <a:endParaRPr lang="en-US" sz="36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dirty="0" smtClean="0"/>
              <a:t>~Otto von Bismarck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Identify three empires that were breaking up in the 19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Identify groups of people within those empires that wanted their own nation-states.</a:t>
            </a:r>
            <a:endParaRPr lang="en-US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Danish War (1864)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Holstein population is German, Schleswig mixture of Germans and Danes</a:t>
            </a:r>
          </a:p>
          <a:p>
            <a:r>
              <a:rPr lang="en-US" dirty="0" smtClean="0"/>
              <a:t>Denmark constitution in 1863 annexes Schleswig for Denmark</a:t>
            </a:r>
          </a:p>
          <a:p>
            <a:r>
              <a:rPr lang="en-US" dirty="0" smtClean="0"/>
              <a:t>Prussia and Austria protest new constitution, demand it be revoked</a:t>
            </a:r>
          </a:p>
          <a:p>
            <a:pPr>
              <a:buNone/>
            </a:pPr>
            <a:r>
              <a:rPr lang="en-US" dirty="0" smtClean="0"/>
              <a:t>War starts:</a:t>
            </a:r>
          </a:p>
          <a:p>
            <a:pPr algn="ctr">
              <a:buNone/>
            </a:pPr>
            <a:r>
              <a:rPr lang="en-US" dirty="0" smtClean="0"/>
              <a:t>Prussia and Austria vs. Denmark	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745" y="379352"/>
            <a:ext cx="3689351" cy="60136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92304" y="10928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Brief fight – Three months</a:t>
            </a:r>
          </a:p>
          <a:p>
            <a:r>
              <a:rPr lang="en-US" dirty="0" smtClean="0"/>
              <a:t>Denmark gives up Schleswig &amp; Holstein</a:t>
            </a:r>
          </a:p>
          <a:p>
            <a:pPr lvl="1"/>
            <a:r>
              <a:rPr lang="en-US" dirty="0" smtClean="0">
                <a:sym typeface="Wingdings"/>
              </a:rPr>
              <a:t>Disagreements over how to split up land</a:t>
            </a:r>
          </a:p>
          <a:p>
            <a:pPr lvl="1"/>
            <a:r>
              <a:rPr lang="en-US" dirty="0" smtClean="0">
                <a:sym typeface="Wingdings"/>
              </a:rPr>
              <a:t>Ultimately, Prussia gets Schleswig and Austria gets Holstein</a:t>
            </a:r>
          </a:p>
          <a:p>
            <a:r>
              <a:rPr lang="en-US" dirty="0" smtClean="0">
                <a:sym typeface="Wingdings"/>
              </a:rPr>
              <a:t>Increases national pride amongst Prussians</a:t>
            </a:r>
          </a:p>
          <a:p>
            <a:r>
              <a:rPr lang="en-US" dirty="0" smtClean="0">
                <a:sym typeface="Wingdings"/>
              </a:rPr>
              <a:t>Support for Prussia as head of new Germany increases</a:t>
            </a:r>
            <a:endParaRPr lang="en-US" dirty="0" smtClean="0"/>
          </a:p>
          <a:p>
            <a:r>
              <a:rPr lang="en-US" dirty="0" smtClean="0"/>
              <a:t>Sets the stage for conflict between Prussia and Austria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Danish War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Bismarck prepares for conflict with Austria</a:t>
            </a:r>
          </a:p>
          <a:p>
            <a:pPr lvl="1"/>
            <a:r>
              <a:rPr lang="en-US" dirty="0" smtClean="0"/>
              <a:t>Persuades Napoleon III to remain neutral</a:t>
            </a:r>
          </a:p>
          <a:p>
            <a:pPr lvl="1"/>
            <a:r>
              <a:rPr lang="en-US" dirty="0" smtClean="0"/>
              <a:t>Forms alliance with Italy (Cavour in Piedmont)</a:t>
            </a:r>
          </a:p>
          <a:p>
            <a:r>
              <a:rPr lang="en-US" dirty="0" smtClean="0"/>
              <a:t>Provokes Austria into declaring war on Prussia in 1866; war centered on territorial issues with Schleswig and Holstein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Bismarck’s Backroom Dealings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known as Seven Weeks War</a:t>
            </a:r>
          </a:p>
          <a:p>
            <a:r>
              <a:rPr lang="en-US" dirty="0" smtClean="0"/>
              <a:t>Prussian advantages</a:t>
            </a:r>
          </a:p>
          <a:p>
            <a:pPr lvl="1"/>
            <a:r>
              <a:rPr lang="en-US" dirty="0" smtClean="0"/>
              <a:t>Railroads (better transportation system)</a:t>
            </a:r>
          </a:p>
          <a:p>
            <a:pPr lvl="1"/>
            <a:r>
              <a:rPr lang="en-US" dirty="0" smtClean="0"/>
              <a:t>Telegraphs (better communication)</a:t>
            </a:r>
          </a:p>
          <a:p>
            <a:pPr lvl="1"/>
            <a:r>
              <a:rPr lang="en-US" dirty="0" smtClean="0"/>
              <a:t>Modern weaponry (better army)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Austro-Prussian War, 1866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7024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Prussians win!</a:t>
            </a:r>
          </a:p>
          <a:p>
            <a:r>
              <a:rPr lang="en-US" dirty="0" smtClean="0"/>
              <a:t>Balance of European power shifts dramatically</a:t>
            </a:r>
          </a:p>
          <a:p>
            <a:r>
              <a:rPr lang="en-US" dirty="0" smtClean="0"/>
              <a:t>Treaty of Prague (peace treaty at end of war)</a:t>
            </a:r>
          </a:p>
          <a:p>
            <a:pPr lvl="1"/>
            <a:r>
              <a:rPr lang="en-US" dirty="0" smtClean="0"/>
              <a:t>German Confederation dissolved</a:t>
            </a:r>
          </a:p>
          <a:p>
            <a:pPr lvl="1"/>
            <a:r>
              <a:rPr lang="en-US" dirty="0" smtClean="0"/>
              <a:t>Austria surrenders Holstein</a:t>
            </a:r>
          </a:p>
          <a:p>
            <a:pPr lvl="1"/>
            <a:r>
              <a:rPr lang="en-US" dirty="0" smtClean="0"/>
              <a:t>Italy gains Venetia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the Austro-Prussian War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Creation of Northern German Confederation (1867)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After Austro-Prussian War</a:t>
            </a:r>
          </a:p>
          <a:p>
            <a:r>
              <a:rPr lang="en-US" dirty="0" smtClean="0"/>
              <a:t>Northern German states unite with Prussia to form </a:t>
            </a:r>
            <a:r>
              <a:rPr lang="en-US" b="1" dirty="0" smtClean="0"/>
              <a:t>North German Confederation</a:t>
            </a:r>
          </a:p>
          <a:p>
            <a:pPr lvl="1"/>
            <a:r>
              <a:rPr lang="en-US" dirty="0" smtClean="0"/>
              <a:t>Each state has self-government</a:t>
            </a:r>
          </a:p>
          <a:p>
            <a:pPr lvl="1"/>
            <a:r>
              <a:rPr lang="en-US" dirty="0" smtClean="0"/>
              <a:t>King of Prussia is president of Confederation</a:t>
            </a:r>
          </a:p>
          <a:p>
            <a:r>
              <a:rPr lang="en-US" dirty="0" smtClean="0"/>
              <a:t>Eliminates the German Confederation, led in part by Austria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136" y="1949406"/>
            <a:ext cx="4234693" cy="3218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ilhelm 1 and Benedetti at Em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5375" y="1903678"/>
            <a:ext cx="5349925" cy="4213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56462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Kaiser Wilhelm I and </a:t>
            </a:r>
            <a:br>
              <a:rPr lang="en-US" dirty="0" smtClean="0"/>
            </a:br>
            <a:r>
              <a:rPr lang="en-US" dirty="0" smtClean="0"/>
              <a:t>Vincent Benedetti at 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King William responds to telegram from French</a:t>
            </a:r>
          </a:p>
          <a:p>
            <a:r>
              <a:rPr lang="en-US" dirty="0" smtClean="0"/>
              <a:t>Bismarck alters </a:t>
            </a:r>
            <a:r>
              <a:rPr lang="en-US" smtClean="0"/>
              <a:t>William’s response to </a:t>
            </a:r>
            <a:r>
              <a:rPr lang="en-US" dirty="0" smtClean="0"/>
              <a:t>make it sound like an insult</a:t>
            </a:r>
          </a:p>
          <a:p>
            <a:r>
              <a:rPr lang="en-US" dirty="0" smtClean="0"/>
              <a:t>Telegram is published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angers the French!</a:t>
            </a:r>
          </a:p>
          <a:p>
            <a:r>
              <a:rPr lang="en-US" dirty="0" smtClean="0">
                <a:sym typeface="Wingdings"/>
              </a:rPr>
              <a:t>France declares war on Prussia in June 1870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EMS Telegram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German states joined in war against France</a:t>
            </a:r>
          </a:p>
          <a:p>
            <a:r>
              <a:rPr lang="en-US" dirty="0" smtClean="0"/>
              <a:t>No outside nation came to help France</a:t>
            </a:r>
          </a:p>
          <a:p>
            <a:r>
              <a:rPr lang="en-US" dirty="0" smtClean="0"/>
              <a:t>Short, but decisive war – German victory</a:t>
            </a:r>
          </a:p>
          <a:p>
            <a:r>
              <a:rPr lang="en-US" dirty="0" smtClean="0"/>
              <a:t>Results of war:</a:t>
            </a:r>
          </a:p>
          <a:p>
            <a:pPr lvl="1"/>
            <a:r>
              <a:rPr lang="en-US" dirty="0" smtClean="0"/>
              <a:t>French Empire collapses</a:t>
            </a:r>
          </a:p>
          <a:p>
            <a:pPr lvl="1"/>
            <a:r>
              <a:rPr lang="en-US" dirty="0" smtClean="0"/>
              <a:t>France loses Alsace-Lorraine</a:t>
            </a:r>
          </a:p>
          <a:p>
            <a:pPr lvl="1"/>
            <a:r>
              <a:rPr lang="en-US" dirty="0" smtClean="0"/>
              <a:t>France pays Germany 5,000,000,000 francs</a:t>
            </a:r>
          </a:p>
          <a:p>
            <a:pPr lvl="1"/>
            <a:r>
              <a:rPr lang="en-US" dirty="0" smtClean="0"/>
              <a:t>German army occupies much of France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Franco-Prussian War (1870-1871)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77413" y="11532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Accomplished by 1870 with the French leaving Rome</a:t>
            </a:r>
          </a:p>
          <a:p>
            <a:r>
              <a:rPr lang="en-US" dirty="0" smtClean="0"/>
              <a:t>Significant Figures: </a:t>
            </a:r>
          </a:p>
          <a:p>
            <a:pPr lvl="1"/>
            <a:r>
              <a:rPr lang="en-US" dirty="0" smtClean="0"/>
              <a:t>Mazzini</a:t>
            </a:r>
          </a:p>
          <a:p>
            <a:pPr lvl="1"/>
            <a:r>
              <a:rPr lang="en-US" dirty="0" smtClean="0"/>
              <a:t>Cavour</a:t>
            </a:r>
          </a:p>
          <a:p>
            <a:pPr lvl="1"/>
            <a:r>
              <a:rPr lang="en-US" dirty="0" smtClean="0"/>
              <a:t>Garibaldi</a:t>
            </a:r>
          </a:p>
          <a:p>
            <a:pPr lvl="1"/>
            <a:r>
              <a:rPr lang="en-US" dirty="0" smtClean="0"/>
              <a:t>Victor Emmanuel II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i="1" dirty="0" smtClean="0"/>
              <a:t>How is unification of Italy accomplished?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Italian Unification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rench_soldiers_in_the_Franco-Prussian_War_1870-7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4449" y="1371600"/>
            <a:ext cx="6668277" cy="4901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French Soldiers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ris St Cloud after Siege of Par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7263" y="1920240"/>
            <a:ext cx="3559330" cy="3535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St. Cloud, Paris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ris St Cloud after Siege of Par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8476" y="1371600"/>
            <a:ext cx="6178476" cy="4870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Siege of Paris, Soup Kitchen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ris St Cloud after Siege of Par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8384" y="1920240"/>
            <a:ext cx="5657088" cy="3535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St. Cloud, Paris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ris St Cloud after Siege of Par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285" y="1609344"/>
            <a:ext cx="6963367" cy="4343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Napoleon III and Bismarck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ris St Cloud after Siege of Par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9962" y="1371600"/>
            <a:ext cx="6575589" cy="4865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Proclamation of the German Empire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Empire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William I proclaimed Emperor of Germans at Versailles on January 18, 1871</a:t>
            </a:r>
          </a:p>
          <a:p>
            <a:r>
              <a:rPr lang="en-US" dirty="0" smtClean="0"/>
              <a:t>Berlin becomes empire’s capital</a:t>
            </a:r>
          </a:p>
          <a:p>
            <a:r>
              <a:rPr lang="en-US" dirty="0" smtClean="0"/>
              <a:t>Constitution that unites 25 German states in federal form of government</a:t>
            </a:r>
          </a:p>
          <a:p>
            <a:pPr lvl="1"/>
            <a:r>
              <a:rPr lang="en-US" dirty="0" smtClean="0"/>
              <a:t>Local government in each state</a:t>
            </a:r>
          </a:p>
          <a:p>
            <a:pPr lvl="1"/>
            <a:r>
              <a:rPr lang="en-US" dirty="0" smtClean="0"/>
              <a:t>Emperor (or </a:t>
            </a:r>
            <a:r>
              <a:rPr lang="en-US" dirty="0" err="1" smtClean="0"/>
              <a:t>kaiser</a:t>
            </a:r>
            <a:r>
              <a:rPr lang="en-US" dirty="0" smtClean="0"/>
              <a:t>) headed government with a lot of power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5" descr="bismarc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-12008" b="-1200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72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-7171" r="-7171"/>
          <a:stretch>
            <a:fillRect/>
          </a:stretch>
        </p:blipFill>
        <p:spPr bwMode="auto">
          <a:xfrm>
            <a:off x="-318876" y="697030"/>
            <a:ext cx="9718146" cy="53989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1815 – balance of power established with Five Great Powers</a:t>
            </a:r>
          </a:p>
          <a:p>
            <a:r>
              <a:rPr lang="en-US" dirty="0" smtClean="0"/>
              <a:t>Changes by 1871</a:t>
            </a:r>
          </a:p>
          <a:p>
            <a:pPr lvl="1"/>
            <a:r>
              <a:rPr lang="en-US" dirty="0" smtClean="0"/>
              <a:t>Britain and Germany were most powerful </a:t>
            </a:r>
          </a:p>
          <a:p>
            <a:pPr lvl="1"/>
            <a:r>
              <a:rPr lang="en-US" dirty="0" smtClean="0"/>
              <a:t>Austria, Russia, and Italy were far behind; France in the middle</a:t>
            </a:r>
          </a:p>
          <a:p>
            <a:pPr lvl="1"/>
            <a:r>
              <a:rPr lang="en-US" dirty="0" smtClean="0"/>
              <a:t>Creation of two new states – Italy and Germany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of Power Shifts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Rise of Prussia</a:t>
            </a:r>
          </a:p>
          <a:p>
            <a:r>
              <a:rPr lang="en-US" dirty="0" smtClean="0"/>
              <a:t>24-3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German Nationalism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i="1" dirty="0" smtClean="0"/>
              <a:t>In the late 1800s, Otto von Bismarck transformed Germany from a loose confederation of separate states into a powerful empire.</a:t>
            </a:r>
          </a:p>
          <a:p>
            <a:pPr algn="ctr">
              <a:buNone/>
            </a:pPr>
            <a:endParaRPr lang="en-US" i="1" dirty="0" smtClean="0"/>
          </a:p>
          <a:p>
            <a:pPr algn="ctr">
              <a:buNone/>
            </a:pPr>
            <a:r>
              <a:rPr lang="en-US" b="1" dirty="0" smtClean="0"/>
              <a:t>THINK ABOUT:</a:t>
            </a:r>
          </a:p>
          <a:p>
            <a:pPr algn="ctr">
              <a:buNone/>
            </a:pPr>
            <a:r>
              <a:rPr lang="en-US" dirty="0" smtClean="0"/>
              <a:t>How Italian unification differs from German unification</a:t>
            </a:r>
          </a:p>
          <a:p>
            <a:pPr algn="ctr">
              <a:buNone/>
            </a:pPr>
            <a:r>
              <a:rPr lang="en-US" dirty="0" smtClean="0"/>
              <a:t>How is Germany unified? What tactics does Bismarck use?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MAIN IDEA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71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-35892" r="-35892"/>
          <a:stretch>
            <a:fillRect/>
          </a:stretch>
        </p:blipFill>
        <p:spPr bwMode="auto">
          <a:xfrm>
            <a:off x="-486228" y="435429"/>
            <a:ext cx="10189028" cy="5660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map-UnificationOfGermany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8000" contrast="30000"/>
          </a:blip>
          <a:srcRect l="-24437" r="-24437"/>
          <a:stretch>
            <a:fillRect/>
          </a:stretch>
        </p:blipFill>
        <p:spPr bwMode="auto">
          <a:xfrm>
            <a:off x="-7129" y="307975"/>
            <a:ext cx="8693929" cy="6114596"/>
          </a:xfrm>
          <a:prstGeom prst="rect">
            <a:avLst/>
          </a:prstGeom>
          <a:noFill/>
          <a:ln w="9525">
            <a:solidFill>
              <a:schemeClr val="hlink">
                <a:alpha val="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Formed in 1815 at the Congress of Vienna, replacing the Holy Roman Empire</a:t>
            </a:r>
          </a:p>
          <a:p>
            <a:r>
              <a:rPr lang="en-US" dirty="0" smtClean="0"/>
              <a:t>Loose confederation/political association of 39 states</a:t>
            </a:r>
          </a:p>
          <a:p>
            <a:pPr lvl="1"/>
            <a:r>
              <a:rPr lang="en-US" dirty="0" smtClean="0"/>
              <a:t>Two largest states dominating the confederation</a:t>
            </a:r>
          </a:p>
          <a:p>
            <a:pPr lvl="2"/>
            <a:r>
              <a:rPr lang="en-US" dirty="0" smtClean="0"/>
              <a:t>Prussia</a:t>
            </a:r>
          </a:p>
          <a:p>
            <a:pPr lvl="2"/>
            <a:r>
              <a:rPr lang="en-US" dirty="0" smtClean="0"/>
              <a:t>Austro-Hungarian Empire / Austrian Empire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Confederation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Austrian Empire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Multinational Empire</a:t>
            </a:r>
          </a:p>
          <a:p>
            <a:r>
              <a:rPr lang="en-US" dirty="0" smtClean="0"/>
              <a:t>Major power in Europe </a:t>
            </a:r>
          </a:p>
          <a:p>
            <a:pPr lvl="1"/>
            <a:r>
              <a:rPr lang="en-US" dirty="0" smtClean="0"/>
              <a:t>Dealing with issues in Italy (Venetia &amp; Lombardy)</a:t>
            </a:r>
          </a:p>
          <a:p>
            <a:pPr lvl="1"/>
            <a:r>
              <a:rPr lang="en-US" dirty="0" smtClean="0"/>
              <a:t>Wars with France, Italy, and Prussia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Primarily German population</a:t>
            </a:r>
          </a:p>
          <a:p>
            <a:r>
              <a:rPr lang="en-US" dirty="0" smtClean="0"/>
              <a:t>Powerful army</a:t>
            </a:r>
          </a:p>
          <a:p>
            <a:r>
              <a:rPr lang="en-US" dirty="0" smtClean="0"/>
              <a:t>Authoritarian government – strong king</a:t>
            </a:r>
          </a:p>
          <a:p>
            <a:r>
              <a:rPr lang="en-US" dirty="0" smtClean="0"/>
              <a:t>Industrialized quickly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Austria / Prussia Rivalry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smtClean="0"/>
              <a:t>Prussia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4697</TotalTime>
  <Words>1252</Words>
  <Application>Microsoft Office PowerPoint</Application>
  <PresentationFormat>On-screen Show (4:3)</PresentationFormat>
  <Paragraphs>193</Paragraphs>
  <Slides>38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Paper</vt:lpstr>
      <vt:lpstr>NATIONALISM</vt:lpstr>
      <vt:lpstr>NATIONALISM</vt:lpstr>
      <vt:lpstr>Italian Unification</vt:lpstr>
      <vt:lpstr>German Nationalism</vt:lpstr>
      <vt:lpstr>MAIN IDEA</vt:lpstr>
      <vt:lpstr>PowerPoint Presentation</vt:lpstr>
      <vt:lpstr>PowerPoint Presentation</vt:lpstr>
      <vt:lpstr>German Confederation</vt:lpstr>
      <vt:lpstr>Austria / Prussia Rivalry</vt:lpstr>
      <vt:lpstr>German Revolution of 1848</vt:lpstr>
      <vt:lpstr>Basis for German nationalism?</vt:lpstr>
      <vt:lpstr>If there is going to be one Germany, which major power should lead the fight for unification? </vt:lpstr>
      <vt:lpstr>Setting the Stage for German Unification</vt:lpstr>
      <vt:lpstr>Prussian Government</vt:lpstr>
      <vt:lpstr>Otto von Bismarck (1815-1898)</vt:lpstr>
      <vt:lpstr>Bismarck’s Philosophy</vt:lpstr>
      <vt:lpstr>Steps to German Unification</vt:lpstr>
      <vt:lpstr>First actions as Prime Minister </vt:lpstr>
      <vt:lpstr>“Germany does not look to Prussia’s liberalism but to her power…Not by speeches and majorities will the great questions of the day be decided – that was the mistake of 1848-1849 – but by iron and blood”</vt:lpstr>
      <vt:lpstr>Danish War (1864)</vt:lpstr>
      <vt:lpstr>Results of Danish War</vt:lpstr>
      <vt:lpstr>Bismarck’s Backroom Dealings</vt:lpstr>
      <vt:lpstr>Austro-Prussian War, 1866</vt:lpstr>
      <vt:lpstr>PowerPoint Presentation</vt:lpstr>
      <vt:lpstr>Results of the Austro-Prussian War</vt:lpstr>
      <vt:lpstr>Creation of Northern German Confederation (1867)</vt:lpstr>
      <vt:lpstr>Kaiser Wilhelm I and  Vincent Benedetti at Ems</vt:lpstr>
      <vt:lpstr>EMS Telegram</vt:lpstr>
      <vt:lpstr>Franco-Prussian War (1870-1871)</vt:lpstr>
      <vt:lpstr>French Soldiers</vt:lpstr>
      <vt:lpstr>St. Cloud, Paris</vt:lpstr>
      <vt:lpstr>Siege of Paris, Soup Kitchen</vt:lpstr>
      <vt:lpstr>St. Cloud, Paris</vt:lpstr>
      <vt:lpstr>Napoleon III and Bismarck</vt:lpstr>
      <vt:lpstr>Proclamation of the German Empire</vt:lpstr>
      <vt:lpstr>German Empire</vt:lpstr>
      <vt:lpstr>PowerPoint Presentation</vt:lpstr>
      <vt:lpstr>Balance of Power Shifts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Nationalism</dc:title>
  <dc:creator>Ms Meyer</dc:creator>
  <cp:lastModifiedBy>James Walters</cp:lastModifiedBy>
  <cp:revision>103</cp:revision>
  <dcterms:created xsi:type="dcterms:W3CDTF">2010-12-06T17:49:14Z</dcterms:created>
  <dcterms:modified xsi:type="dcterms:W3CDTF">2015-01-27T17:20:28Z</dcterms:modified>
</cp:coreProperties>
</file>