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340" r:id="rId3"/>
    <p:sldId id="256" r:id="rId4"/>
    <p:sldId id="262" r:id="rId5"/>
    <p:sldId id="257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21" autoAdjust="0"/>
  </p:normalViewPr>
  <p:slideViewPr>
    <p:cSldViewPr snapToGrid="0" showGuides="1">
      <p:cViewPr varScale="1">
        <p:scale>
          <a:sx n="89" d="100"/>
          <a:sy n="89" d="100"/>
        </p:scale>
        <p:origin x="1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8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1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2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3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4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5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3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You can type your own categories and points values in this game board.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slides we’ve provided.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a points box to go to that question,</a:t>
            </a:r>
            <a:r>
              <a:rPr lang="en-US" sz="1600" baseline="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then </a:t>
            </a: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to</a:t>
            </a:r>
            <a:r>
              <a:rPr lang="en-US" sz="1600" baseline="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to the answer slide</a:t>
            </a: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the left triangle to return to this game board slide. </a:t>
            </a: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4 divider slide</a:t>
            </a:r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4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5 divider slide</a:t>
            </a:r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Questions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5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1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left triangle to return to the game board slide.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1</a:t>
            </a:r>
          </a:p>
        </p:txBody>
      </p:sp>
      <p:sp>
        <p:nvSpPr>
          <p:cNvPr id="14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2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2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3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3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588" y="5900384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588" y="1825625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26" Type="http://schemas.openxmlformats.org/officeDocument/2006/relationships/slide" Target="slide56.xml"/><Relationship Id="rId3" Type="http://schemas.openxmlformats.org/officeDocument/2006/relationships/slide" Target="slide6.xml"/><Relationship Id="rId21" Type="http://schemas.openxmlformats.org/officeDocument/2006/relationships/slide" Target="slide45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slide" Target="slide54.xml"/><Relationship Id="rId2" Type="http://schemas.openxmlformats.org/officeDocument/2006/relationships/slide" Target="slide4.xml"/><Relationship Id="rId16" Type="http://schemas.openxmlformats.org/officeDocument/2006/relationships/slide" Target="slide34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24" Type="http://schemas.openxmlformats.org/officeDocument/2006/relationships/slide" Target="slide52.xml"/><Relationship Id="rId5" Type="http://schemas.openxmlformats.org/officeDocument/2006/relationships/slide" Target="slide10.xml"/><Relationship Id="rId15" Type="http://schemas.openxmlformats.org/officeDocument/2006/relationships/slide" Target="slide32.xml"/><Relationship Id="rId23" Type="http://schemas.openxmlformats.org/officeDocument/2006/relationships/slide" Target="slide50.xml"/><Relationship Id="rId10" Type="http://schemas.openxmlformats.org/officeDocument/2006/relationships/slide" Target="slide21.xml"/><Relationship Id="rId19" Type="http://schemas.openxmlformats.org/officeDocument/2006/relationships/slide" Target="slide41.xml"/><Relationship Id="rId4" Type="http://schemas.openxmlformats.org/officeDocument/2006/relationships/slide" Target="slide8.xml"/><Relationship Id="rId9" Type="http://schemas.openxmlformats.org/officeDocument/2006/relationships/slide" Target="slide19.xml"/><Relationship Id="rId14" Type="http://schemas.openxmlformats.org/officeDocument/2006/relationships/slide" Target="slide30.xml"/><Relationship Id="rId22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3 &amp; 4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508" y="1226448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 history</a:t>
            </a:r>
          </a:p>
        </p:txBody>
      </p:sp>
    </p:spTree>
    <p:extLst>
      <p:ext uri="{BB962C8B-B14F-4D97-AF65-F5344CB8AC3E}">
        <p14:creationId xmlns:p14="http://schemas.microsoft.com/office/powerpoint/2010/main" val="36428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Italian discovered New York Harbor.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Giovanni da </a:t>
            </a:r>
            <a:r>
              <a:rPr lang="en-US" dirty="0" err="1"/>
              <a:t>Verrazzano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88" y="1075499"/>
            <a:ext cx="5715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His expedition was the first to </a:t>
            </a:r>
          </a:p>
          <a:p>
            <a:r>
              <a:rPr lang="en-US" dirty="0"/>
              <a:t>circumnavigate the earth.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Magellan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7" y="1027594"/>
            <a:ext cx="3078848" cy="369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questions follow</a:t>
            </a: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treaty divided the world between </a:t>
            </a:r>
          </a:p>
          <a:p>
            <a:r>
              <a:rPr lang="en-US" dirty="0"/>
              <a:t>Spain and Portugal.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Treaty of Tordesillas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21" y="409091"/>
            <a:ext cx="5902591" cy="298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41679" y="1873957"/>
            <a:ext cx="9165412" cy="2001892"/>
          </a:xfrm>
        </p:spPr>
        <p:txBody>
          <a:bodyPr/>
          <a:lstStyle/>
          <a:p>
            <a:r>
              <a:rPr lang="en-US" dirty="0" err="1"/>
              <a:t>Sieur</a:t>
            </a:r>
            <a:r>
              <a:rPr lang="en-US" dirty="0"/>
              <a:t> da La Salle claimed the Mississippi river valley for his French king, _________.  </a:t>
            </a:r>
          </a:p>
          <a:p>
            <a:r>
              <a:rPr lang="en-US" dirty="0"/>
              <a:t>He named it ______________.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Louis XIV - Louisiana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56" y="3289636"/>
            <a:ext cx="1743812" cy="208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0" y="820304"/>
            <a:ext cx="3055557" cy="41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 claimed the Dutch colony of New Netherland for England and renamed it for himself.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Explorers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10</a:t>
            </a:r>
            <a:endParaRPr lang="en-US" dirty="0"/>
          </a:p>
        </p:txBody>
      </p:sp>
      <p:sp>
        <p:nvSpPr>
          <p:cNvPr id="133" name="Text Placeholder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20</a:t>
            </a:r>
            <a:endParaRPr lang="en-US" dirty="0"/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30</a:t>
            </a:r>
            <a:endParaRPr lang="en-US" dirty="0"/>
          </a:p>
        </p:txBody>
      </p:sp>
      <p:sp>
        <p:nvSpPr>
          <p:cNvPr id="143" name="Text Placeholder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>
                <a:hlinkClick r:id="rId5" action="ppaction://hlinksldjump"/>
              </a:rPr>
              <a:t>40</a:t>
            </a:r>
            <a:endParaRPr lang="en-US" dirty="0"/>
          </a:p>
        </p:txBody>
      </p:sp>
      <p:sp>
        <p:nvSpPr>
          <p:cNvPr id="148" name="Text Placeholder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hlinkClick r:id="rId6" action="ppaction://hlinksldjump"/>
              </a:rPr>
              <a:t>50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/>
              <a:t>Events &amp; People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hlinkClick r:id="rId7" action="ppaction://hlinksldjump"/>
              </a:rPr>
              <a:t>10</a:t>
            </a:r>
            <a:endParaRPr lang="en-US" dirty="0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hlinkClick r:id="rId8" action="ppaction://hlinksldjump"/>
              </a:rPr>
              <a:t>20</a:t>
            </a:r>
            <a:endParaRPr lang="en-US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hlinkClick r:id="rId9" action="ppaction://hlinksldjump"/>
              </a:rPr>
              <a:t>30</a:t>
            </a:r>
            <a:endParaRPr lang="en-US" dirty="0"/>
          </a:p>
        </p:txBody>
      </p:sp>
      <p:sp>
        <p:nvSpPr>
          <p:cNvPr id="144" name="Text Placeholder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hlinkClick r:id="rId10" action="ppaction://hlinksldjump"/>
              </a:rPr>
              <a:t>40</a:t>
            </a:r>
            <a:endParaRPr lang="en-US" dirty="0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hlinkClick r:id="rId11" action="ppaction://hlinksldjump"/>
              </a:rPr>
              <a:t>50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Places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hlinkClick r:id="rId12" action="ppaction://hlinksldjump"/>
              </a:rPr>
              <a:t>10</a:t>
            </a:r>
            <a:endParaRPr lang="en-US" dirty="0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hlinkClick r:id="rId13" action="ppaction://hlinksldjump"/>
              </a:rPr>
              <a:t>20</a:t>
            </a:r>
            <a:endParaRPr lang="en-US" dirty="0"/>
          </a:p>
        </p:txBody>
      </p:sp>
      <p:sp>
        <p:nvSpPr>
          <p:cNvPr id="140" name="Text Placeholder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hlinkClick r:id="rId14" action="ppaction://hlinksldjump"/>
              </a:rPr>
              <a:t>30</a:t>
            </a:r>
            <a:endParaRPr lang="en-US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hlinkClick r:id="rId15" action="ppaction://hlinksldjump"/>
              </a:rPr>
              <a:t>40</a:t>
            </a:r>
            <a:endParaRPr lang="en-US" dirty="0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hlinkClick r:id="rId16" action="ppaction://hlinksldjump"/>
              </a:rPr>
              <a:t>50</a:t>
            </a:r>
            <a:endParaRPr lang="en-US" dirty="0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hlinkClick r:id="rId17" action="ppaction://hlinksldjump"/>
              </a:rPr>
              <a:t>10</a:t>
            </a:r>
            <a:endParaRPr lang="en-US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hlinkClick r:id="rId18" action="ppaction://hlinksldjump"/>
              </a:rPr>
              <a:t>20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hlinkClick r:id="rId19" action="ppaction://hlinksldjump"/>
              </a:rPr>
              <a:t>30</a:t>
            </a:r>
            <a:endParaRPr lang="en-US" dirty="0"/>
          </a:p>
        </p:txBody>
      </p:sp>
      <p:sp>
        <p:nvSpPr>
          <p:cNvPr id="146" name="Text Placeholder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>
                <a:hlinkClick r:id="rId20" action="ppaction://hlinksldjump"/>
              </a:rPr>
              <a:t>40</a:t>
            </a:r>
            <a:endParaRPr lang="en-US" dirty="0"/>
          </a:p>
        </p:txBody>
      </p:sp>
      <p:sp>
        <p:nvSpPr>
          <p:cNvPr id="151" name="Text Placeholder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hlinkClick r:id="rId21" action="ppaction://hlinksldjump"/>
              </a:rPr>
              <a:t>50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Odds &amp; Ends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rId22" action="ppaction://hlinksldjump"/>
              </a:rPr>
              <a:t>10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hlinkClick r:id="rId23" action="ppaction://hlinksldjump"/>
              </a:rPr>
              <a:t>20</a:t>
            </a:r>
            <a:endParaRPr lang="en-US" dirty="0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hlinkClick r:id="rId24" action="ppaction://hlinksldjump"/>
              </a:rPr>
              <a:t>30</a:t>
            </a:r>
            <a:endParaRPr lang="en-US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hlinkClick r:id="rId25" action="ppaction://hlinksldjump"/>
              </a:rPr>
              <a:t>40</a:t>
            </a:r>
            <a:endParaRPr lang="en-US" dirty="0"/>
          </a:p>
        </p:txBody>
      </p:sp>
      <p:sp>
        <p:nvSpPr>
          <p:cNvPr id="152" name="Text Placeholder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>
                <a:hlinkClick r:id="rId26" action="ppaction://hlinksldjump"/>
              </a:rPr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Duke of York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58" y="903564"/>
            <a:ext cx="3138372" cy="39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Native American ruler led an attack on villages in Massachusetts, leading to a conflict known as King Philip’s War.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Metacom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88" y="1187655"/>
            <a:ext cx="5545348" cy="337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Enslaved when 11, he later wrote about conditions on slave ships (and worked to end the slave trade in England).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Olaudah</a:t>
            </a:r>
            <a:r>
              <a:rPr lang="en-US" dirty="0"/>
              <a:t> Equiano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08" y="1101452"/>
            <a:ext cx="4708264" cy="384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3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first permanent English settlement in America.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Jamestown (1607)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61" y="1088965"/>
            <a:ext cx="5238750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43" y="364042"/>
            <a:ext cx="2478759" cy="21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second English colony, in Massachusetts.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Plymouth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540008"/>
            <a:ext cx="3829723" cy="190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83" y="540008"/>
            <a:ext cx="4682735" cy="476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 questions follow</a:t>
            </a: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Dutch colony welcomed people of many countries and religious faiths, and became wealthy from trade.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Netherland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732158"/>
            <a:ext cx="1768522" cy="1853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51" y="732158"/>
            <a:ext cx="5831194" cy="4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Cortés created a Spanish colony in Mexico after defeating the Aztec emperor ______________.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Montezuma II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1" y="348389"/>
            <a:ext cx="6578153" cy="49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Dutch established a colony on this East Indies island, trading for coffee, which gets its nickname from here.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424591"/>
            <a:ext cx="50673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98" y="2575017"/>
            <a:ext cx="3473097" cy="26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4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economic system based on investing wealth </a:t>
            </a:r>
          </a:p>
          <a:p>
            <a:r>
              <a:rPr lang="en-US" dirty="0"/>
              <a:t>to create profit.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capitalism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17</a:t>
            </a:r>
            <a:r>
              <a:rPr lang="en-US" baseline="30000" dirty="0"/>
              <a:t>th</a:t>
            </a:r>
            <a:r>
              <a:rPr lang="en-US" dirty="0"/>
              <a:t> century type of company in which a number of people pooled their wealth to establish colonies and trade.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His school of navigation </a:t>
            </a:r>
            <a:r>
              <a:rPr lang="en-US"/>
              <a:t>enabled </a:t>
            </a:r>
            <a:r>
              <a:rPr lang="en-US" smtClean="0"/>
              <a:t>the Portuguese </a:t>
            </a:r>
            <a:r>
              <a:rPr lang="en-US" dirty="0"/>
              <a:t>to explore the western coast of Africa.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joint-stock company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economic policy which equated a </a:t>
            </a:r>
          </a:p>
          <a:p>
            <a:r>
              <a:rPr lang="en-US" dirty="0"/>
              <a:t>country’s power with its wealth.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mercantilism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condition when a country exports </a:t>
            </a:r>
          </a:p>
          <a:p>
            <a:r>
              <a:rPr lang="en-US" dirty="0"/>
              <a:t>more than it imports.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favorable balance of trade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global transfer of food, plants and animals between the old world and the new.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Columbian Exchange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5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mixed Spanish and Native American population of much of Mexico and other Latin American countries and the United States.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mestizo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Prince Henry the Navigator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92" y="671425"/>
            <a:ext cx="2513815" cy="32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Columbus wanted to find wealth on his voyages to retake ___________________ from the Muslims.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Holy Land (Jerusalem)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the 15</a:t>
            </a:r>
            <a:r>
              <a:rPr lang="en-US" baseline="30000" dirty="0"/>
              <a:t>th</a:t>
            </a:r>
            <a:r>
              <a:rPr lang="en-US" dirty="0"/>
              <a:t> century, Europeans used new sailing technologies to sail farther:  the caravel, </a:t>
            </a:r>
          </a:p>
          <a:p>
            <a:r>
              <a:rPr lang="en-US" dirty="0"/>
              <a:t>the astrolabe, and _____________ sails.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triangular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French and Indian War was part of a larger conflict known as __________________.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Seven Years’ War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voyage that brought captured Africans to the West Indies was known as the _______________.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middle </a:t>
            </a:r>
            <a:r>
              <a:rPr lang="en-US" dirty="0"/>
              <a:t>passage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first European explorer to sail around Africa </a:t>
            </a:r>
          </a:p>
          <a:p>
            <a:r>
              <a:rPr lang="en-US" dirty="0"/>
              <a:t>and reach India, in 1498.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Vasco da Gama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7" y="709888"/>
            <a:ext cx="2303094" cy="3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Spanish conquistador defeated the Inca Empire.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Francisco Pizarro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04" y="809757"/>
            <a:ext cx="6083405" cy="41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 Board Colorful 16x9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meBoardColorful_16x9.potx" id="{98C88DC9-98CC-4C0C-8A35-B3A047044276}" vid="{FD87E919-AD65-4324-B175-BCA884E59E92}"/>
    </a:ext>
  </a:extLst>
</a:theme>
</file>

<file path=ppt/theme/theme2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3151B4-AA19-4907-9168-9B66268D5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 show game (multicolor categories, widescreen)</Template>
  <TotalTime>0</TotalTime>
  <Words>648</Words>
  <Application>Microsoft Office PowerPoint</Application>
  <PresentationFormat>Widescreen</PresentationFormat>
  <Paragraphs>194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Corbel</vt:lpstr>
      <vt:lpstr>Game Board Colorful 16x9</vt:lpstr>
      <vt:lpstr>Chapters 3 &amp; 4 Review</vt:lpstr>
      <vt:lpstr>PowerPoint Presentation</vt:lpstr>
      <vt:lpstr>Category 1 questions follow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2 questions follow</vt:lpstr>
      <vt:lpstr>Category 2</vt:lpstr>
      <vt:lpstr>Category 2</vt:lpstr>
      <vt:lpstr>PowerPoint Presentation</vt:lpstr>
      <vt:lpstr>Category 2</vt:lpstr>
      <vt:lpstr>Category 2</vt:lpstr>
      <vt:lpstr>Category 2</vt:lpstr>
      <vt:lpstr>Category 2</vt:lpstr>
      <vt:lpstr>Category 2</vt:lpstr>
      <vt:lpstr>Category 2</vt:lpstr>
      <vt:lpstr>Category 2</vt:lpstr>
      <vt:lpstr>Category 3 questions follow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4 questions follow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5 questions follow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2016-11-07T17:26:39Z</dcterms:created>
  <dcterms:modified xsi:type="dcterms:W3CDTF">2016-11-08T17:12:43Z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